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handoutMasterIdLst>
    <p:handoutMasterId r:id="rId3"/>
  </p:handoutMasterIdLst>
  <p:sldIdLst>
    <p:sldId id="256" r:id="rId4"/>
    <p:sldId id="261" r:id="rId5"/>
    <p:sldId id="259" r:id="rId6"/>
    <p:sldId id="257" r:id="rId7"/>
    <p:sldId id="258" r:id="rId8"/>
    <p:sldId id="266" r:id="rId9"/>
    <p:sldId id="262" r:id="rId10"/>
    <p:sldId id="271" r:id="rId11"/>
    <p:sldId id="272" r:id="rId12"/>
    <p:sldId id="273" r:id="rId13"/>
    <p:sldId id="270" r:id="rId14"/>
    <p:sldId id="276" r:id="rId15"/>
    <p:sldId id="275" r:id="rId16"/>
    <p:sldId id="277" r:id="rId17"/>
    <p:sldId id="279" r:id="rId18"/>
    <p:sldId id="280" r:id="rId19"/>
    <p:sldId id="281" r:id="rId20"/>
    <p:sldId id="283" r:id="rId21"/>
    <p:sldId id="285" r:id="rId22"/>
    <p:sldId id="287" r:id="rId23"/>
    <p:sldId id="288" r:id="rId24"/>
    <p:sldId id="289" r:id="rId25"/>
    <p:sldId id="291" r:id="rId26"/>
    <p:sldId id="292" r:id="rId27"/>
    <p:sldId id="294" r:id="rId28"/>
    <p:sldId id="296" r:id="rId29"/>
    <p:sldId id="295" r:id="rId30"/>
    <p:sldId id="297" r:id="rId31"/>
    <p:sldId id="298" r:id="rId32"/>
    <p:sldId id="301" r:id="rId33"/>
    <p:sldId id="303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prnPr scaleToFitPaper="1"/>
  <p:showPr showNarration="1"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156"/>
        <p:guide pos="383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presProps" Target="presProps.xml"  /><Relationship Id="rId36" Type="http://schemas.openxmlformats.org/officeDocument/2006/relationships/viewProps" Target="viewProps.xml"  /><Relationship Id="rId37" Type="http://schemas.openxmlformats.org/officeDocument/2006/relationships/theme" Target="theme/theme1.xml"  /><Relationship Id="rId38" Type="http://schemas.openxmlformats.org/officeDocument/2006/relationships/tableStyles" Target="tableStyles.xml"  /><Relationship Id="rId4" Type="http://schemas.openxmlformats.org/officeDocument/2006/relationships/slide" Target="slides/slide1.xml"  /><Relationship Id="rId5" Type="http://schemas.openxmlformats.org/officeDocument/2006/relationships/slide" Target="slides/slide2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2023-08-01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8049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2023-08-01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14350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7395599"/>
      </p:ext>
    </p:extLst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5292359"/>
      </p:ext>
    </p:extLst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855467"/>
      </p:ext>
    </p:extLst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45367"/>
      </p:ext>
    </p:extLst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219469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926375"/>
      </p:ext>
    </p:extLst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736573"/>
      </p:ext>
    </p:extLst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020170"/>
      </p:ext>
    </p:extLst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971709"/>
      </p:ext>
    </p:extLst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4367353"/>
      </p:ext>
    </p:extLst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41917"/>
      </p:ext>
    </p:extLst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80668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386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0.png"  /><Relationship Id="rId3" Type="http://schemas.openxmlformats.org/officeDocument/2006/relationships/image" Target="../media/image18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1.png"  /><Relationship Id="rId3" Type="http://schemas.openxmlformats.org/officeDocument/2006/relationships/image" Target="../media/image18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2.png"  /><Relationship Id="rId3" Type="http://schemas.openxmlformats.org/officeDocument/2006/relationships/image" Target="../media/image18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3.png"  /><Relationship Id="rId3" Type="http://schemas.openxmlformats.org/officeDocument/2006/relationships/image" Target="../media/image18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4.png"  /><Relationship Id="rId3" Type="http://schemas.openxmlformats.org/officeDocument/2006/relationships/image" Target="../media/image1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5.png"  /><Relationship Id="rId3" Type="http://schemas.openxmlformats.org/officeDocument/2006/relationships/image" Target="../media/image18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6.png"  /><Relationship Id="rId3" Type="http://schemas.openxmlformats.org/officeDocument/2006/relationships/image" Target="../media/image1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8.png"  /><Relationship Id="rId3" Type="http://schemas.openxmlformats.org/officeDocument/2006/relationships/image" Target="../media/image27.png"  /><Relationship Id="rId4" Type="http://schemas.openxmlformats.org/officeDocument/2006/relationships/image" Target="../media/image28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9.png"  /><Relationship Id="rId3" Type="http://schemas.openxmlformats.org/officeDocument/2006/relationships/image" Target="../media/image18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0.png"  /><Relationship Id="rId3" Type="http://schemas.openxmlformats.org/officeDocument/2006/relationships/image" Target="../media/image18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1.png"  /><Relationship Id="rId3" Type="http://schemas.openxmlformats.org/officeDocument/2006/relationships/image" Target="../media/image18.png"  /><Relationship Id="rId4" Type="http://schemas.openxmlformats.org/officeDocument/2006/relationships/image" Target="../media/image32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3.png"  /><Relationship Id="rId3" Type="http://schemas.openxmlformats.org/officeDocument/2006/relationships/image" Target="../media/image18.pn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4.png"  /><Relationship Id="rId3" Type="http://schemas.openxmlformats.org/officeDocument/2006/relationships/image" Target="../media/image18.pn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5.png"  /><Relationship Id="rId3" Type="http://schemas.openxmlformats.org/officeDocument/2006/relationships/image" Target="../media/image18.png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6.png"  /><Relationship Id="rId3" Type="http://schemas.openxmlformats.org/officeDocument/2006/relationships/image" Target="../media/image37.png"  /><Relationship Id="rId4" Type="http://schemas.openxmlformats.org/officeDocument/2006/relationships/image" Target="../media/image18.png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8.png"  /><Relationship Id="rId3" Type="http://schemas.openxmlformats.org/officeDocument/2006/relationships/image" Target="../media/image18.png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39.png"  /><Relationship Id="rId3" Type="http://schemas.openxmlformats.org/officeDocument/2006/relationships/image" Target="../media/image18.png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0.png"  /><Relationship Id="rId3" Type="http://schemas.openxmlformats.org/officeDocument/2006/relationships/image" Target="../media/image18.pn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1.png"  /><Relationship Id="rId3" Type="http://schemas.openxmlformats.org/officeDocument/2006/relationships/image" Target="../media/image18.png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2.png"  /><Relationship Id="rId3" Type="http://schemas.openxmlformats.org/officeDocument/2006/relationships/image" Target="../media/image18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3.png"  /><Relationship Id="rId4" Type="http://schemas.openxmlformats.org/officeDocument/2006/relationships/image" Target="../media/image4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3.png"  /><Relationship Id="rId3" Type="http://schemas.openxmlformats.org/officeDocument/2006/relationships/image" Target="../media/image18.png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44.png"  /><Relationship Id="rId3" Type="http://schemas.openxmlformats.org/officeDocument/2006/relationships/image" Target="../media/image18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5.png"  /><Relationship Id="rId4" Type="http://schemas.openxmlformats.org/officeDocument/2006/relationships/image" Target="../media/image6.jpeg"  /><Relationship Id="rId5" Type="http://schemas.openxmlformats.org/officeDocument/2006/relationships/image" Target="../media/image7.png"  /><Relationship Id="rId6" Type="http://schemas.openxmlformats.org/officeDocument/2006/relationships/image" Target="../media/image8.png"  /><Relationship Id="rId7" Type="http://schemas.openxmlformats.org/officeDocument/2006/relationships/image" Target="../media/image9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10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1.png"  /><Relationship Id="rId7" Type="http://schemas.openxmlformats.org/officeDocument/2006/relationships/image" Target="../media/image12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3.png"  /><Relationship Id="rId3" Type="http://schemas.openxmlformats.org/officeDocument/2006/relationships/image" Target="../media/image14.png"  /><Relationship Id="rId4" Type="http://schemas.openxmlformats.org/officeDocument/2006/relationships/image" Target="../media/image2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5.png"  /><Relationship Id="rId3" Type="http://schemas.openxmlformats.org/officeDocument/2006/relationships/image" Target="../media/image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9.png"  /><Relationship Id="rId3" Type="http://schemas.openxmlformats.org/officeDocument/2006/relationships/image" Target="../media/image18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2193666" y="1524000"/>
            <a:ext cx="7804668" cy="1905000"/>
          </a:xfrm>
          <a:prstGeom prst="rect">
            <a:avLst/>
          </a:prstGeom>
          <a:solidFill>
            <a:srgbClr val="00b2ff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r>
              <a:rPr lang="ko-KR" altLang="en-US" sz="3500" b="1">
                <a:solidFill>
                  <a:srgbClr val="1d1e42"/>
                </a:solidFill>
              </a:rPr>
              <a:t>축구장 예약 및 경기 매칭 서비스</a:t>
            </a:r>
            <a:endParaRPr lang="ko-KR" altLang="en-US" sz="3500" b="1"/>
          </a:p>
        </p:txBody>
      </p:sp>
      <p:sp>
        <p:nvSpPr>
          <p:cNvPr id="14" name="가로 글상자 13"/>
          <p:cNvSpPr txBox="1"/>
          <p:nvPr/>
        </p:nvSpPr>
        <p:spPr>
          <a:xfrm>
            <a:off x="4307632" y="3759459"/>
            <a:ext cx="3576735" cy="905886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lnSpc>
                <a:spcPct val="150000"/>
              </a:lnSpc>
              <a:defRPr/>
            </a:pPr>
            <a:r>
              <a:rPr lang="en-US" altLang="ko-KR" b="1">
                <a:latin typeface="맑은 고딕"/>
              </a:rPr>
              <a:t>2</a:t>
            </a:r>
            <a:r>
              <a:rPr lang="ko-KR" altLang="en-US" b="1">
                <a:latin typeface="맑은 고딕"/>
              </a:rPr>
              <a:t>조</a:t>
            </a:r>
            <a:endParaRPr lang="ko-KR" altLang="en-US" b="1">
              <a:latin typeface="맑은 고딕"/>
            </a:endParaRPr>
          </a:p>
          <a:p>
            <a:pPr lvl="0" algn="ctr">
              <a:lnSpc>
                <a:spcPct val="150000"/>
              </a:lnSpc>
              <a:defRPr/>
            </a:pPr>
            <a:r>
              <a:rPr lang="ko-KR" altLang="en-US" b="1">
                <a:solidFill>
                  <a:srgbClr val="3057b9"/>
                </a:solidFill>
                <a:latin typeface="맑은 고딕"/>
              </a:rPr>
              <a:t>모지원</a:t>
            </a:r>
            <a:r>
              <a:rPr lang="en-US" altLang="ko-KR" b="1">
                <a:latin typeface="맑은 고딕"/>
              </a:rPr>
              <a:t>,</a:t>
            </a:r>
            <a:r>
              <a:rPr lang="ko-KR" altLang="en-US" b="1">
                <a:latin typeface="맑은 고딕"/>
              </a:rPr>
              <a:t> 김석현</a:t>
            </a:r>
            <a:r>
              <a:rPr lang="en-US" altLang="ko-KR" b="1">
                <a:latin typeface="맑은 고딕"/>
              </a:rPr>
              <a:t>,</a:t>
            </a:r>
            <a:r>
              <a:rPr lang="ko-KR" altLang="en-US" b="1">
                <a:latin typeface="맑은 고딕"/>
              </a:rPr>
              <a:t> 박상탁</a:t>
            </a:r>
            <a:endParaRPr lang="ko-KR" altLang="en-US" b="1">
              <a:latin typeface="맑은 고딕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05301"/>
      </p:ext>
    </p:extLst>
  </p:cSld>
  <p:clrMapOvr>
    <a:masterClrMapping/>
  </p:clrMapOvr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1416" y="754148"/>
            <a:ext cx="9510584" cy="534970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회원관리 </a:t>
                      </a: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-</a:t>
                      </a: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2</a:t>
                      </a:r>
                      <a:endParaRPr lang="en-US" altLang="ko-KR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관리자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8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2" name="가로 글상자 21"/>
          <p:cNvSpPr txBox="1"/>
          <p:nvPr/>
        </p:nvSpPr>
        <p:spPr>
          <a:xfrm>
            <a:off x="3291604" y="2491089"/>
            <a:ext cx="523874" cy="36739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①</a:t>
            </a:r>
            <a:endParaRPr lang="ko-KR" altLang="en-US" b="1"/>
          </a:p>
        </p:txBody>
      </p:sp>
      <p:sp>
        <p:nvSpPr>
          <p:cNvPr id="25" name="가로 글상자 24"/>
          <p:cNvSpPr txBox="1"/>
          <p:nvPr/>
        </p:nvSpPr>
        <p:spPr>
          <a:xfrm>
            <a:off x="0" y="545250"/>
            <a:ext cx="2681416" cy="329142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관리자</a:t>
            </a:r>
            <a:endParaRPr lang="ko-KR" altLang="en-US" b="1" i="1">
              <a:solidFill>
                <a:srgbClr val="3057b9"/>
              </a:solidFill>
            </a:endParaRP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 b="1"/>
              <a:t> 회원관리</a:t>
            </a:r>
            <a:endParaRPr lang="ko-KR" altLang="en-US" b="1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① 회원의 권한 변경가능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② 회원 정보의 수정과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삭제 기능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 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815478" y="4806198"/>
            <a:ext cx="940449" cy="46830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815478" y="2491089"/>
            <a:ext cx="7190323" cy="22143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8" name="가로 글상자 37"/>
          <p:cNvSpPr txBox="1"/>
          <p:nvPr/>
        </p:nvSpPr>
        <p:spPr>
          <a:xfrm>
            <a:off x="3291604" y="4806198"/>
            <a:ext cx="523874" cy="367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②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021640725"/>
      </p:ext>
    </p:extLst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1416" y="754148"/>
            <a:ext cx="9510584" cy="534970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구장 등록 </a:t>
                      </a: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-</a:t>
                      </a: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1</a:t>
                      </a:r>
                      <a:endParaRPr lang="en-US" altLang="ko-KR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구장 관리자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9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2" name="가로 글상자 21"/>
          <p:cNvSpPr txBox="1"/>
          <p:nvPr/>
        </p:nvSpPr>
        <p:spPr>
          <a:xfrm>
            <a:off x="3277457" y="2669327"/>
            <a:ext cx="523874" cy="36739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①</a:t>
            </a:r>
            <a:endParaRPr lang="ko-KR" altLang="en-US" b="1"/>
          </a:p>
        </p:txBody>
      </p:sp>
      <p:sp>
        <p:nvSpPr>
          <p:cNvPr id="25" name="가로 글상자 24"/>
          <p:cNvSpPr txBox="1"/>
          <p:nvPr/>
        </p:nvSpPr>
        <p:spPr>
          <a:xfrm>
            <a:off x="0" y="545250"/>
            <a:ext cx="2600325" cy="4386794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구장 관리자</a:t>
            </a:r>
            <a:endParaRPr lang="ko-KR" altLang="en-US" b="1"/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en-US" altLang="ko-KR" b="1"/>
              <a:t>-</a:t>
            </a:r>
            <a:r>
              <a:rPr lang="ko-KR" altLang="en-US" b="1"/>
              <a:t> 구장등록</a:t>
            </a:r>
            <a:endParaRPr lang="ko-KR" altLang="en-US" b="1"/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관리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상세 보기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정보 수정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정보 삭제</a:t>
            </a:r>
            <a:endParaRPr lang="ko-KR" altLang="en-US" b="1">
              <a:solidFill>
                <a:srgbClr val="808080"/>
              </a:solidFill>
            </a:endParaRP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 b="1"/>
              <a:t>① </a:t>
            </a:r>
            <a:r>
              <a:rPr lang="ko-KR" altLang="en-US"/>
              <a:t>구장 등록 버튼을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통해 구장 정보를 등록 할 수 있다</a:t>
            </a:r>
            <a:r>
              <a:rPr lang="en-US" altLang="ko-KR"/>
              <a:t>.</a:t>
            </a:r>
            <a:br>
              <a:rPr lang="ko-KR" altLang="en-US"/>
            </a:br>
            <a:br>
              <a:rPr lang="ko-KR" altLang="en-US"/>
            </a:br>
            <a:r>
              <a:rPr lang="ko-KR" altLang="en-US"/>
              <a:t>이 버튼은 구장 관리자 권한을 가진 이용자에게만 노출된다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27" name="직사각형 26"/>
          <p:cNvSpPr/>
          <p:nvPr/>
        </p:nvSpPr>
        <p:spPr>
          <a:xfrm>
            <a:off x="3801332" y="2673996"/>
            <a:ext cx="855991" cy="3627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814271"/>
      </p:ext>
    </p:extLst>
  </p:cSld>
  <p:clrMapOvr>
    <a:masterClrMapping/>
  </p:clrMapOvr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1415" y="754148"/>
            <a:ext cx="9510584" cy="534970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구장 등록 </a:t>
                      </a: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-</a:t>
                      </a: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2</a:t>
                      </a:r>
                      <a:endParaRPr lang="en-US" altLang="ko-KR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구장 관리자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10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2" name="가로 글상자 21"/>
          <p:cNvSpPr txBox="1"/>
          <p:nvPr/>
        </p:nvSpPr>
        <p:spPr>
          <a:xfrm>
            <a:off x="3277457" y="3429000"/>
            <a:ext cx="523874" cy="36739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①</a:t>
            </a:r>
            <a:endParaRPr lang="ko-KR" altLang="en-US" b="1"/>
          </a:p>
        </p:txBody>
      </p:sp>
      <p:sp>
        <p:nvSpPr>
          <p:cNvPr id="25" name="가로 글상자 24"/>
          <p:cNvSpPr txBox="1"/>
          <p:nvPr/>
        </p:nvSpPr>
        <p:spPr>
          <a:xfrm>
            <a:off x="0" y="545250"/>
            <a:ext cx="2600325" cy="411057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구장 관리자</a:t>
            </a:r>
            <a:endParaRPr lang="ko-KR" altLang="en-US" b="1">
              <a:solidFill>
                <a:srgbClr val="3057b9"/>
              </a:solidFill>
            </a:endParaRPr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en-US" altLang="ko-KR" b="1">
                <a:solidFill>
                  <a:schemeClr val="dk1"/>
                </a:solidFill>
              </a:rPr>
              <a:t>-</a:t>
            </a:r>
            <a:r>
              <a:rPr lang="ko-KR" altLang="en-US" b="1">
                <a:solidFill>
                  <a:schemeClr val="dk1"/>
                </a:solidFill>
              </a:rPr>
              <a:t> 구장등록</a:t>
            </a:r>
            <a:endParaRPr lang="ko-KR" altLang="en-US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관리</a:t>
            </a:r>
            <a:endParaRPr lang="ko-KR" altLang="en-US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상세 보기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정보 수정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정보 삭제</a:t>
            </a:r>
            <a:endParaRPr lang="ko-KR" altLang="en-US"/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ko-KR" altLang="en-US"/>
              <a:t>구장의 정보를 입력한다</a:t>
            </a:r>
            <a:r>
              <a:rPr lang="en-US" altLang="ko-KR"/>
              <a:t>.</a:t>
            </a:r>
            <a:br>
              <a:rPr lang="ko-KR" altLang="en-US"/>
            </a:br>
            <a:br>
              <a:rPr lang="ko-KR" altLang="en-US"/>
            </a:br>
            <a:r>
              <a:rPr lang="ko-KR" altLang="en-US"/>
              <a:t>① 최대 </a:t>
            </a:r>
            <a:r>
              <a:rPr lang="en-US" altLang="ko-KR"/>
              <a:t>5</a:t>
            </a:r>
            <a:r>
              <a:rPr lang="ko-KR" altLang="en-US"/>
              <a:t>장의 사진을 등록 할 수 있으며</a:t>
            </a:r>
            <a:r>
              <a:rPr lang="en-US" altLang="ko-KR"/>
              <a:t>,</a:t>
            </a:r>
            <a:r>
              <a:rPr lang="ko-KR" altLang="en-US"/>
              <a:t> 첫번째 사진은 필수로 등록해야 한다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27" name="직사각형 26"/>
          <p:cNvSpPr/>
          <p:nvPr/>
        </p:nvSpPr>
        <p:spPr>
          <a:xfrm>
            <a:off x="3801331" y="3429000"/>
            <a:ext cx="7153075" cy="2098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014794"/>
      </p:ext>
    </p:extLst>
  </p:cSld>
  <p:clrMapOvr>
    <a:masterClrMapping/>
  </p:clrMapOvr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1416" y="754147"/>
            <a:ext cx="9510584" cy="534970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구장 관리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구장 관리자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11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2" name="가로 글상자 21"/>
          <p:cNvSpPr txBox="1"/>
          <p:nvPr/>
        </p:nvSpPr>
        <p:spPr>
          <a:xfrm>
            <a:off x="3167920" y="2829983"/>
            <a:ext cx="523874" cy="36739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②</a:t>
            </a:r>
            <a:endParaRPr lang="ko-KR" altLang="en-US" b="1"/>
          </a:p>
        </p:txBody>
      </p:sp>
      <p:sp>
        <p:nvSpPr>
          <p:cNvPr id="25" name="가로 글상자 24"/>
          <p:cNvSpPr txBox="1"/>
          <p:nvPr/>
        </p:nvSpPr>
        <p:spPr>
          <a:xfrm>
            <a:off x="0" y="545250"/>
            <a:ext cx="2600325" cy="603462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구장 관리자</a:t>
            </a:r>
            <a:endParaRPr lang="ko-KR" altLang="en-US" b="1">
              <a:solidFill>
                <a:srgbClr val="3057b9"/>
              </a:solidFill>
            </a:endParaRPr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구장등록</a:t>
            </a:r>
            <a:endParaRPr lang="ko-KR" altLang="en-US" b="1"/>
          </a:p>
          <a:p>
            <a:pPr lvl="0">
              <a:defRPr/>
            </a:pPr>
            <a:r>
              <a:rPr lang="en-US" altLang="ko-KR" b="1">
                <a:solidFill>
                  <a:schemeClr val="dk1"/>
                </a:solidFill>
              </a:rPr>
              <a:t>-</a:t>
            </a:r>
            <a:r>
              <a:rPr lang="ko-KR" altLang="en-US" b="1">
                <a:solidFill>
                  <a:schemeClr val="dk1"/>
                </a:solidFill>
              </a:rPr>
              <a:t> 구장 관리</a:t>
            </a:r>
            <a:endParaRPr lang="ko-KR" altLang="en-US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상세 보기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정보 수정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정보 삭제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r>
              <a:rPr lang="ko-KR" altLang="en-US"/>
              <a:t>① 드롭다운 메뉴를 통해 구장관리 페이지에 접근 할 수 있다</a:t>
            </a:r>
            <a:r>
              <a:rPr lang="en-US" altLang="ko-KR"/>
              <a:t>.</a:t>
            </a:r>
            <a:br>
              <a:rPr lang="ko-KR" altLang="en-US"/>
            </a:br>
            <a:br>
              <a:rPr lang="ko-KR" altLang="en-US"/>
            </a:br>
            <a:r>
              <a:rPr lang="ko-KR" altLang="en-US"/>
              <a:t>구장관리 메뉴는 구장 관리자에게만 노출된다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② 해당 관리자가 등록한 모든 구장을 한 곳에서 확인 가능하며 상세보기</a:t>
            </a:r>
            <a:r>
              <a:rPr lang="en-US" altLang="ko-KR"/>
              <a:t>/</a:t>
            </a:r>
            <a:r>
              <a:rPr lang="ko-KR" altLang="en-US"/>
              <a:t>수정</a:t>
            </a:r>
            <a:r>
              <a:rPr lang="en-US" altLang="ko-KR"/>
              <a:t>/</a:t>
            </a:r>
            <a:r>
              <a:rPr lang="ko-KR" altLang="en-US"/>
              <a:t>삭제 기능을 제공한다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27" name="직사각형 26"/>
          <p:cNvSpPr/>
          <p:nvPr/>
        </p:nvSpPr>
        <p:spPr>
          <a:xfrm>
            <a:off x="9790186" y="754148"/>
            <a:ext cx="1189620" cy="14818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691794" y="2829983"/>
            <a:ext cx="7415012" cy="1600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가로 글상자 34"/>
          <p:cNvSpPr txBox="1"/>
          <p:nvPr/>
        </p:nvSpPr>
        <p:spPr>
          <a:xfrm>
            <a:off x="9266312" y="754148"/>
            <a:ext cx="523874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①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859027808"/>
      </p:ext>
    </p:extLst>
  </p:cSld>
  <p:clrMapOvr>
    <a:masterClrMapping/>
  </p:clrMapOvr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1416" y="754147"/>
            <a:ext cx="9510584" cy="534970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구장상세 보기 </a:t>
                      </a: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-</a:t>
                      </a: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1</a:t>
                      </a:r>
                      <a:endParaRPr lang="en-US" altLang="ko-KR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구장 관리자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12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2" name="가로 글상자 21"/>
          <p:cNvSpPr txBox="1"/>
          <p:nvPr/>
        </p:nvSpPr>
        <p:spPr>
          <a:xfrm>
            <a:off x="3167920" y="4414149"/>
            <a:ext cx="523874" cy="36739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②</a:t>
            </a:r>
            <a:endParaRPr lang="ko-KR" altLang="en-US" b="1"/>
          </a:p>
        </p:txBody>
      </p:sp>
      <p:sp>
        <p:nvSpPr>
          <p:cNvPr id="25" name="가로 글상자 24"/>
          <p:cNvSpPr txBox="1"/>
          <p:nvPr/>
        </p:nvSpPr>
        <p:spPr>
          <a:xfrm>
            <a:off x="0" y="545250"/>
            <a:ext cx="2600325" cy="384387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구장 관리자</a:t>
            </a:r>
            <a:endParaRPr lang="ko-KR" altLang="en-US" b="1" i="1">
              <a:solidFill>
                <a:srgbClr val="3057b9"/>
              </a:solidFill>
            </a:endParaRPr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구장등록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관리</a:t>
            </a:r>
            <a:endParaRPr lang="ko-KR" altLang="en-US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chemeClr val="dk1"/>
                </a:solidFill>
              </a:rPr>
              <a:t>-</a:t>
            </a:r>
            <a:r>
              <a:rPr lang="ko-KR" altLang="en-US" b="1">
                <a:solidFill>
                  <a:schemeClr val="dk1"/>
                </a:solidFill>
              </a:rPr>
              <a:t> 구장 상세 보기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정보 수정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정보 삭제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① 등록된 사진들이 슬라이드를 통해 보여진다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② 구장의 정보가 출력된다</a:t>
            </a:r>
            <a:r>
              <a:rPr lang="en-US" altLang="ko-KR"/>
              <a:t>.</a:t>
            </a:r>
            <a:endParaRPr lang="en-US" altLang="ko-KR"/>
          </a:p>
        </p:txBody>
      </p:sp>
      <p:sp>
        <p:nvSpPr>
          <p:cNvPr id="27" name="직사각형 26"/>
          <p:cNvSpPr/>
          <p:nvPr/>
        </p:nvSpPr>
        <p:spPr>
          <a:xfrm>
            <a:off x="5197020" y="1262148"/>
            <a:ext cx="4331229" cy="31520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691794" y="4414149"/>
            <a:ext cx="7415012" cy="16009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가로 글상자 34"/>
          <p:cNvSpPr txBox="1"/>
          <p:nvPr/>
        </p:nvSpPr>
        <p:spPr>
          <a:xfrm>
            <a:off x="4673146" y="1262148"/>
            <a:ext cx="523874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①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864135055"/>
      </p:ext>
    </p:extLst>
  </p:cSld>
  <p:clrMapOvr>
    <a:masterClrMapping/>
  </p:clrMapOvr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1416" y="754148"/>
            <a:ext cx="9510584" cy="534970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구장상세 보기 </a:t>
                      </a: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-</a:t>
                      </a: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2</a:t>
                      </a:r>
                      <a:endParaRPr lang="en-US" altLang="ko-KR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구장 관리자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13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2" name="가로 글상자 21"/>
          <p:cNvSpPr txBox="1"/>
          <p:nvPr/>
        </p:nvSpPr>
        <p:spPr>
          <a:xfrm>
            <a:off x="3276144" y="4001398"/>
            <a:ext cx="523874" cy="36739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②</a:t>
            </a:r>
            <a:endParaRPr lang="ko-KR" altLang="en-US" b="1"/>
          </a:p>
        </p:txBody>
      </p:sp>
      <p:sp>
        <p:nvSpPr>
          <p:cNvPr id="25" name="가로 글상자 24"/>
          <p:cNvSpPr txBox="1"/>
          <p:nvPr/>
        </p:nvSpPr>
        <p:spPr>
          <a:xfrm>
            <a:off x="0" y="545250"/>
            <a:ext cx="2600325" cy="521547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구장 관리자</a:t>
            </a:r>
            <a:endParaRPr lang="ko-KR" altLang="en-US" b="1" i="1">
              <a:solidFill>
                <a:srgbClr val="3057b9"/>
              </a:solidFill>
            </a:endParaRPr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구장등록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관리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chemeClr val="dk1"/>
                </a:solidFill>
              </a:rPr>
              <a:t>-</a:t>
            </a:r>
            <a:r>
              <a:rPr lang="ko-KR" altLang="en-US" b="1">
                <a:solidFill>
                  <a:schemeClr val="dk1"/>
                </a:solidFill>
              </a:rPr>
              <a:t> 구장 상세 보기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정보 수정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정보 삭제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r>
              <a:rPr lang="ko-KR" altLang="en-US"/>
              <a:t>① 예약가능한 시간대를 표시하는 영역</a:t>
            </a:r>
            <a:r>
              <a:rPr lang="en-US" altLang="ko-KR"/>
              <a:t>.</a:t>
            </a:r>
            <a:br>
              <a:rPr lang="ko-KR" altLang="en-US"/>
            </a:br>
            <a:r>
              <a:rPr lang="ko-KR" altLang="en-US"/>
              <a:t>현재 개장</a:t>
            </a:r>
            <a:r>
              <a:rPr lang="en-US" altLang="ko-KR"/>
              <a:t>/</a:t>
            </a:r>
            <a:r>
              <a:rPr lang="ko-KR" altLang="en-US"/>
              <a:t>폐장 정보만 반영되고 예약 정보 반영은 미구현 </a:t>
            </a:r>
            <a:endParaRPr lang="ko-KR" altLang="en-US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r>
              <a:rPr lang="ko-KR" altLang="en-US"/>
              <a:t>② 예약희망 일시를 선택하여 구장 예약이 가능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3800018" y="3085958"/>
            <a:ext cx="7104063" cy="9154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3800018" y="4001398"/>
            <a:ext cx="3152248" cy="11065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가로 글상자 34"/>
          <p:cNvSpPr txBox="1"/>
          <p:nvPr/>
        </p:nvSpPr>
        <p:spPr>
          <a:xfrm>
            <a:off x="3276144" y="3061607"/>
            <a:ext cx="523874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①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48954501"/>
      </p:ext>
    </p:extLst>
  </p:cSld>
  <p:clrMapOvr>
    <a:masterClrMapping/>
  </p:clrMapOvr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1416" y="754147"/>
            <a:ext cx="9510584" cy="534970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구장정보 수정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구장 관리자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14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0" y="545250"/>
            <a:ext cx="2600325" cy="438679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구장 관리자</a:t>
            </a:r>
            <a:endParaRPr lang="ko-KR" altLang="en-US" b="1" i="1">
              <a:solidFill>
                <a:srgbClr val="3057b9"/>
              </a:solidFill>
            </a:endParaRPr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구장등록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관리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상세 보기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chemeClr val="dk1"/>
                </a:solidFill>
              </a:rPr>
              <a:t>-</a:t>
            </a:r>
            <a:r>
              <a:rPr lang="ko-KR" altLang="en-US" b="1">
                <a:solidFill>
                  <a:schemeClr val="dk1"/>
                </a:solidFill>
              </a:rPr>
              <a:t> 구장 정보 수정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정보 삭제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r>
              <a:rPr lang="ko-KR" altLang="en-US"/>
              <a:t>구장 정보 등록 페이지를 활용하여 정보 수정을 수행</a:t>
            </a:r>
            <a:r>
              <a:rPr lang="en-US" altLang="ko-KR"/>
              <a:t>.</a:t>
            </a:r>
            <a:endParaRPr lang="ko-KR" altLang="en-US"/>
          </a:p>
          <a:p>
            <a:pPr lvl="0">
              <a:defRPr/>
            </a:pPr>
            <a:br>
              <a:rPr lang="ko-KR" altLang="en-US"/>
            </a:br>
            <a:r>
              <a:rPr lang="ko-KR" altLang="en-US"/>
              <a:t>기존에 저장되어있는 값을 폼에 출력해준다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9332045"/>
      </p:ext>
    </p:extLst>
  </p:cSld>
  <p:clrMapOvr>
    <a:masterClrMapping/>
  </p:clrMapOvr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구장정보 수정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구장 관리자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15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0" y="545250"/>
            <a:ext cx="2600325" cy="384387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구장 관리자</a:t>
            </a:r>
            <a:endParaRPr lang="ko-KR" altLang="en-US" b="1" i="1">
              <a:solidFill>
                <a:srgbClr val="3057b9"/>
              </a:solidFill>
            </a:endParaRPr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구장등록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관리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상세 보기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 정보 수정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chemeClr val="dk1"/>
                </a:solidFill>
              </a:rPr>
              <a:t>-</a:t>
            </a:r>
            <a:r>
              <a:rPr lang="ko-KR" altLang="en-US" b="1">
                <a:solidFill>
                  <a:schemeClr val="dk1"/>
                </a:solidFill>
              </a:rPr>
              <a:t> 구장 정보 삭제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구장정보 삭제 버튼을 통해 구장정보를 삭제할 수 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00353" y="1032639"/>
            <a:ext cx="8663167" cy="1859441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00353" y="3429000"/>
            <a:ext cx="8846063" cy="1719220"/>
          </a:xfrm>
          <a:prstGeom prst="rect">
            <a:avLst/>
          </a:prstGeom>
        </p:spPr>
      </p:pic>
      <p:sp>
        <p:nvSpPr>
          <p:cNvPr id="45" name="아래쪽 화살표 44"/>
          <p:cNvSpPr/>
          <p:nvPr/>
        </p:nvSpPr>
        <p:spPr>
          <a:xfrm>
            <a:off x="7187978" y="2892080"/>
            <a:ext cx="343958" cy="536919"/>
          </a:xfrm>
          <a:prstGeom prst="downArrow">
            <a:avLst>
              <a:gd name="adj1" fmla="val 18750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0552771" y="2089360"/>
            <a:ext cx="835498" cy="609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428445"/>
      </p:ext>
    </p:extLst>
  </p:cSld>
  <p:clrMapOvr>
    <a:masterClrMapping/>
  </p:clrMapOvr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1415" y="754147"/>
            <a:ext cx="9510584" cy="534970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팀 게시판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일반회원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16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2" name="가로 글상자 21"/>
          <p:cNvSpPr txBox="1"/>
          <p:nvPr/>
        </p:nvSpPr>
        <p:spPr>
          <a:xfrm>
            <a:off x="9033384" y="2424162"/>
            <a:ext cx="523874" cy="36739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②</a:t>
            </a:r>
            <a:endParaRPr lang="ko-KR" altLang="en-US" b="1"/>
          </a:p>
        </p:txBody>
      </p:sp>
      <p:sp>
        <p:nvSpPr>
          <p:cNvPr id="25" name="가로 글상자 24"/>
          <p:cNvSpPr txBox="1"/>
          <p:nvPr/>
        </p:nvSpPr>
        <p:spPr>
          <a:xfrm>
            <a:off x="0" y="545250"/>
            <a:ext cx="2600325" cy="356764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일반회원</a:t>
            </a:r>
            <a:endParaRPr lang="ko-KR" altLang="en-US" b="1"/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en-US" altLang="ko-KR" b="1"/>
              <a:t>-</a:t>
            </a:r>
            <a:r>
              <a:rPr lang="ko-KR" altLang="en-US" b="1"/>
              <a:t> 팀 게시판</a:t>
            </a:r>
            <a:endParaRPr lang="ko-KR" altLang="en-US" b="1"/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팀 만들기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팀 가입하기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팀 홍보하기</a:t>
            </a:r>
            <a:br>
              <a:rPr lang="ko-KR" altLang="en-US" b="1">
                <a:solidFill>
                  <a:srgbClr val="a6a6a6"/>
                </a:solidFill>
              </a:rPr>
            </a:b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① </a:t>
            </a:r>
            <a:r>
              <a:rPr lang="en-US" altLang="ko-KR"/>
              <a:t>,</a:t>
            </a:r>
            <a:r>
              <a:rPr lang="ko-KR" altLang="en-US"/>
              <a:t> ② 팀 게시판에서 팀을 만들고 가입 할 수 있다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 b="1"/>
          </a:p>
        </p:txBody>
      </p:sp>
      <p:sp>
        <p:nvSpPr>
          <p:cNvPr id="27" name="직사각형 26"/>
          <p:cNvSpPr/>
          <p:nvPr/>
        </p:nvSpPr>
        <p:spPr>
          <a:xfrm>
            <a:off x="5357092" y="754147"/>
            <a:ext cx="580158" cy="343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가로 글상자 34"/>
          <p:cNvSpPr txBox="1"/>
          <p:nvPr/>
        </p:nvSpPr>
        <p:spPr>
          <a:xfrm>
            <a:off x="4833218" y="744623"/>
            <a:ext cx="523874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①</a:t>
            </a:r>
            <a:endParaRPr lang="ko-KR" altLang="en-US" b="1"/>
          </a:p>
        </p:txBody>
      </p:sp>
      <p:sp>
        <p:nvSpPr>
          <p:cNvPr id="45" name="직사각형 44"/>
          <p:cNvSpPr/>
          <p:nvPr/>
        </p:nvSpPr>
        <p:spPr>
          <a:xfrm>
            <a:off x="9557258" y="2447615"/>
            <a:ext cx="1532658" cy="343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8907832"/>
      </p:ext>
    </p:extLst>
  </p:cSld>
  <p:clrMapOvr>
    <a:masterClrMapping/>
  </p:clrMapOvr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1415" y="754148"/>
            <a:ext cx="9510584" cy="534970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팀 만들기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일반회원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17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0" y="545250"/>
            <a:ext cx="2600325" cy="301519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일반회원</a:t>
            </a:r>
            <a:endParaRPr lang="ko-KR" altLang="en-US" b="1" i="1">
              <a:solidFill>
                <a:srgbClr val="3057b9"/>
              </a:solidFill>
            </a:endParaRPr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팀 게시판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chemeClr val="dk1"/>
                </a:solidFill>
              </a:rPr>
              <a:t>-</a:t>
            </a:r>
            <a:r>
              <a:rPr lang="ko-KR" altLang="en-US" b="1">
                <a:solidFill>
                  <a:schemeClr val="dk1"/>
                </a:solidFill>
              </a:rPr>
              <a:t> 팀 만들기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팀 가입하기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팀 홍보하기</a:t>
            </a:r>
            <a:br>
              <a:rPr lang="ko-KR" altLang="en-US" b="1">
                <a:solidFill>
                  <a:srgbClr val="a6a6a6"/>
                </a:solidFill>
              </a:rPr>
            </a:b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팀 등록을 위한 폼</a:t>
            </a:r>
            <a:endParaRPr lang="ko-KR" altLang="en-US"/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035244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목차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목차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2" name="내용 개체 틀 2"/>
          <p:cNvSpPr>
            <a:spLocks noGrp="1"/>
          </p:cNvSpPr>
          <p:nvPr/>
        </p:nvSpPr>
        <p:spPr>
          <a:xfrm>
            <a:off x="4846282" y="1467360"/>
            <a:ext cx="2499436" cy="3923278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fontScale="92500" lnSpcReduction="10000"/>
          </a:bodyPr>
          <a:p>
            <a:pPr marL="592000" lvl="0" indent="-592000">
              <a:lnSpc>
                <a:spcPct val="150000"/>
              </a:lnSpc>
              <a:spcBef>
                <a:spcPts val="768"/>
              </a:spcBef>
              <a:spcAft>
                <a:spcPts val="120"/>
              </a:spcAft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100" normalizeH="0" baseline="0" mc:Ignorable="hp" hp:hslEmbossed="0">
                <a:solidFill>
                  <a:schemeClr val="tx1"/>
                </a:solidFill>
                <a:latin typeface="맑은 고딕"/>
              </a:rPr>
              <a:t>기획배경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100" normalizeH="0" baseline="0" mc:Ignorable="hp" hp:hslEmbossed="0">
              <a:solidFill>
                <a:schemeClr val="tx1"/>
              </a:solidFill>
              <a:latin typeface="맑은 고딕"/>
            </a:endParaRPr>
          </a:p>
          <a:p>
            <a:pPr marL="592000" lvl="0" indent="-592000">
              <a:lnSpc>
                <a:spcPct val="150000"/>
              </a:lnSpc>
              <a:spcBef>
                <a:spcPts val="768"/>
              </a:spcBef>
              <a:spcAft>
                <a:spcPts val="120"/>
              </a:spcAft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100" normalizeH="0" baseline="0" mc:Ignorable="hp" hp:hslEmbossed="0">
                <a:solidFill>
                  <a:schemeClr val="tx1"/>
                </a:solidFill>
                <a:latin typeface="맑은 고딕"/>
              </a:rPr>
              <a:t>기술스택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100" normalizeH="0" baseline="0" mc:Ignorable="hp" hp:hslEmbossed="0">
              <a:solidFill>
                <a:schemeClr val="tx1"/>
              </a:solidFill>
              <a:latin typeface="맑은 고딕"/>
            </a:endParaRPr>
          </a:p>
          <a:p>
            <a:pPr marL="592000" lvl="0" indent="-592000">
              <a:lnSpc>
                <a:spcPct val="150000"/>
              </a:lnSpc>
              <a:spcBef>
                <a:spcPts val="768"/>
              </a:spcBef>
              <a:spcAft>
                <a:spcPts val="120"/>
              </a:spcAft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100" normalizeH="0" baseline="0" mc:Ignorable="hp" hp:hslEmbossed="0">
                <a:solidFill>
                  <a:schemeClr val="tx1"/>
                </a:solidFill>
                <a:latin typeface="맑은 고딕"/>
              </a:rPr>
              <a:t>기능설계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100" normalizeH="0" baseline="0" mc:Ignorable="hp" hp:hslEmbossed="0">
              <a:solidFill>
                <a:schemeClr val="tx1"/>
              </a:solidFill>
              <a:latin typeface="맑은 고딕"/>
            </a:endParaRPr>
          </a:p>
          <a:p>
            <a:pPr marL="592000" lvl="0" indent="-592000">
              <a:lnSpc>
                <a:spcPct val="150000"/>
              </a:lnSpc>
              <a:spcBef>
                <a:spcPts val="768"/>
              </a:spcBef>
              <a:spcAft>
                <a:spcPts val="120"/>
              </a:spcAft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100" normalizeH="0" baseline="0" mc:Ignorable="hp" hp:hslEmbossed="0">
                <a:solidFill>
                  <a:schemeClr val="tx1"/>
                </a:solidFill>
                <a:latin typeface="맑은 고딕"/>
              </a:rPr>
              <a:t>DB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100" normalizeH="0" baseline="0" mc:Ignorable="hp" hp:hslEmbossed="0">
                <a:solidFill>
                  <a:schemeClr val="tx1"/>
                </a:solidFill>
                <a:latin typeface="맑은 고딕"/>
              </a:rPr>
              <a:t> 설계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100" normalizeH="0" baseline="0" mc:Ignorable="hp" hp:hslEmbossed="0">
              <a:solidFill>
                <a:schemeClr val="tx1"/>
              </a:solidFill>
              <a:latin typeface="맑은 고딕"/>
            </a:endParaRPr>
          </a:p>
          <a:p>
            <a:pPr marL="592000" lvl="0" indent="-592000">
              <a:lnSpc>
                <a:spcPct val="150000"/>
              </a:lnSpc>
              <a:spcBef>
                <a:spcPts val="768"/>
              </a:spcBef>
              <a:spcAft>
                <a:spcPts val="120"/>
              </a:spcAft>
              <a:buAutoNum type="arabicPeriod"/>
              <a:defRPr/>
            </a:pPr>
            <a:r>
              <a:rPr xmlns:mc="http://schemas.openxmlformats.org/markup-compatibility/2006" xmlns:hp="http://schemas.haansoft.com/office/presentation/8.0" kumimoji="0" lang="en-US" altLang="ko-KR" sz="3200" b="1" i="0" u="none" strike="noStrike" kern="1200" cap="none" spc="100" normalizeH="0" baseline="0" mc:Ignorable="hp" hp:hslEmbossed="0">
                <a:solidFill>
                  <a:schemeClr val="tx1"/>
                </a:solidFill>
                <a:latin typeface="맑은 고딕"/>
              </a:rPr>
              <a:t>UI</a:t>
            </a:r>
            <a:r>
              <a:rPr xmlns:mc="http://schemas.openxmlformats.org/markup-compatibility/2006" xmlns:hp="http://schemas.haansoft.com/office/presentation/8.0" kumimoji="0" lang="ko-KR" altLang="en-US" sz="3200" b="1" i="0" u="none" strike="noStrike" kern="1200" cap="none" spc="100" normalizeH="0" baseline="0" mc:Ignorable="hp" hp:hslEmbossed="0">
                <a:solidFill>
                  <a:schemeClr val="tx1"/>
                </a:solidFill>
                <a:latin typeface="맑은 고딕"/>
              </a:rPr>
              <a:t> 설계</a:t>
            </a:r>
            <a:endParaRPr xmlns:mc="http://schemas.openxmlformats.org/markup-compatibility/2006" xmlns:hp="http://schemas.haansoft.com/office/presentation/8.0" kumimoji="0" lang="ko-KR" altLang="en-US" sz="3200" b="1" i="0" u="none" strike="noStrike" kern="1200" cap="none" spc="100" normalizeH="0" baseline="0" mc:Ignorable="hp" hp:hslEmbossed="0">
              <a:solidFill>
                <a:schemeClr val="tx1"/>
              </a:solidFill>
              <a:latin typeface="맑은 고딕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11240"/>
      </p:ext>
    </p:extLst>
  </p:cSld>
  <p:clrMapOvr>
    <a:masterClrMapping/>
  </p:clrMapOvr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rcRect l="16320" t="-2470" r="42220" b="13470"/>
          <a:stretch>
            <a:fillRect/>
          </a:stretch>
        </p:blipFill>
        <p:spPr>
          <a:xfrm>
            <a:off x="7137403" y="754147"/>
            <a:ext cx="5054597" cy="6103852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팀 가입하기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일반회원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18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0" y="545250"/>
            <a:ext cx="2600325" cy="575839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일반회원</a:t>
            </a:r>
            <a:endParaRPr lang="ko-KR" altLang="en-US" b="1" i="1">
              <a:solidFill>
                <a:srgbClr val="3057b9"/>
              </a:solidFill>
            </a:endParaRPr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팀 게시판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팀 만들기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chemeClr val="dk1"/>
                </a:solidFill>
              </a:rPr>
              <a:t>-</a:t>
            </a:r>
            <a:r>
              <a:rPr lang="ko-KR" altLang="en-US" b="1">
                <a:solidFill>
                  <a:schemeClr val="dk1"/>
                </a:solidFill>
              </a:rPr>
              <a:t> 팀 가입하기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팀 홍보하기</a:t>
            </a:r>
            <a:br>
              <a:rPr lang="ko-KR" altLang="en-US"/>
            </a:b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 b="1"/>
              <a:t>① </a:t>
            </a:r>
            <a:r>
              <a:rPr lang="ko-KR" altLang="en-US"/>
              <a:t>팀 가입하기를 클릭하면</a:t>
            </a:r>
            <a:br>
              <a:rPr lang="ko-KR" altLang="en-US"/>
            </a:br>
            <a:r>
              <a:rPr lang="ko-KR" altLang="en-US"/>
              <a:t>팀 목록 페이지로 넘어간다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 b="1"/>
              <a:t>② </a:t>
            </a:r>
            <a:r>
              <a:rPr lang="ko-KR" altLang="en-US"/>
              <a:t>팀 목록에서 팀 이름을 클릭하여 팀의 상세 정보를 확인 하고 가입</a:t>
            </a:r>
            <a:r>
              <a:rPr lang="en-US" altLang="ko-KR"/>
              <a:t>/</a:t>
            </a:r>
            <a:r>
              <a:rPr lang="ko-KR" altLang="en-US"/>
              <a:t>탈퇴가 가능하다</a:t>
            </a:r>
            <a:r>
              <a:rPr lang="en-US" altLang="ko-KR"/>
              <a:t>.</a:t>
            </a:r>
            <a:br>
              <a:rPr lang="ko-KR" altLang="en-US"/>
            </a:br>
            <a:br>
              <a:rPr lang="ko-KR" altLang="en-US"/>
            </a:br>
            <a:r>
              <a:rPr lang="ko-KR" altLang="en-US"/>
              <a:t>댓글 추가는 가능하지만 출력하는 기능은 미구현</a:t>
            </a:r>
            <a:endParaRPr lang="ko-KR" altLang="en-US"/>
          </a:p>
        </p:txBody>
      </p:sp>
      <p:sp>
        <p:nvSpPr>
          <p:cNvPr id="48" name="오른쪽 화살표 47"/>
          <p:cNvSpPr/>
          <p:nvPr/>
        </p:nvSpPr>
        <p:spPr>
          <a:xfrm>
            <a:off x="6457047" y="3051926"/>
            <a:ext cx="557892" cy="377074"/>
          </a:xfrm>
          <a:prstGeom prst="rightArrow">
            <a:avLst>
              <a:gd name="adj1" fmla="val 24316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4"/>
          <a:srcRect l="19310" r="53680" b="44500"/>
          <a:stretch>
            <a:fillRect/>
          </a:stretch>
        </p:blipFill>
        <p:spPr>
          <a:xfrm>
            <a:off x="2803071" y="1148889"/>
            <a:ext cx="3292928" cy="3806074"/>
          </a:xfrm>
          <a:prstGeom prst="rect">
            <a:avLst/>
          </a:prstGeom>
        </p:spPr>
      </p:pic>
      <p:sp>
        <p:nvSpPr>
          <p:cNvPr id="50" name="직사각형 49"/>
          <p:cNvSpPr/>
          <p:nvPr/>
        </p:nvSpPr>
        <p:spPr>
          <a:xfrm>
            <a:off x="7137403" y="963941"/>
            <a:ext cx="5054596" cy="56842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2600325" y="965192"/>
            <a:ext cx="3761472" cy="42074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가로 글상자 51"/>
          <p:cNvSpPr txBox="1"/>
          <p:nvPr/>
        </p:nvSpPr>
        <p:spPr>
          <a:xfrm>
            <a:off x="6532836" y="963941"/>
            <a:ext cx="604567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②</a:t>
            </a:r>
            <a:endParaRPr lang="ko-KR" altLang="en-US" b="1"/>
          </a:p>
        </p:txBody>
      </p:sp>
      <p:sp>
        <p:nvSpPr>
          <p:cNvPr id="53" name="가로 글상자 52"/>
          <p:cNvSpPr txBox="1"/>
          <p:nvPr/>
        </p:nvSpPr>
        <p:spPr>
          <a:xfrm>
            <a:off x="1995759" y="965192"/>
            <a:ext cx="604566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①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750567984"/>
      </p:ext>
    </p:extLst>
  </p:cSld>
  <p:clrMapOvr>
    <a:masterClrMapping/>
  </p:clrMapOvr>
</p:sld>
</file>

<file path=ppt/slides/slide2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1416" y="754148"/>
            <a:ext cx="9510584" cy="534970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팀 홍보하기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일반회원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19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0" y="545250"/>
            <a:ext cx="2600325" cy="384387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일반회원</a:t>
            </a:r>
            <a:endParaRPr lang="ko-KR" altLang="en-US" b="1" i="1">
              <a:solidFill>
                <a:srgbClr val="3057b9"/>
              </a:solidFill>
            </a:endParaRPr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팀 게시판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팀 만들기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팀 가입하기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chemeClr val="dk1"/>
                </a:solidFill>
              </a:rPr>
              <a:t>-</a:t>
            </a:r>
            <a:r>
              <a:rPr lang="ko-KR" altLang="en-US" b="1">
                <a:solidFill>
                  <a:schemeClr val="dk1"/>
                </a:solidFill>
              </a:rPr>
              <a:t> 팀 홍보하기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r>
              <a:rPr lang="ko-KR" altLang="en-US"/>
              <a:t>팀 게시판의 글쓰기 버튼을 누르면 팀 홍보를 위한 글쓰기 폼으로 연결된다</a:t>
            </a:r>
            <a:r>
              <a:rPr lang="en-US" altLang="ko-KR"/>
              <a:t>.</a:t>
            </a:r>
            <a:endParaRPr lang="en-US" altLang="ko-KR"/>
          </a:p>
          <a:p>
            <a:pPr lvl="0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373533"/>
      </p:ext>
    </p:extLst>
  </p:cSld>
  <p:clrMapOvr>
    <a:masterClrMapping/>
  </p:clrMapOvr>
</p:sld>
</file>

<file path=ppt/slides/slide2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1416" y="754148"/>
            <a:ext cx="9510584" cy="534970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게스트 게시판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일반회원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20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0" y="545250"/>
            <a:ext cx="2600325" cy="601557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일반회원</a:t>
            </a:r>
            <a:endParaRPr lang="ko-KR" altLang="en-US" b="1"/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en-US" altLang="ko-KR" b="1"/>
              <a:t>-</a:t>
            </a:r>
            <a:r>
              <a:rPr lang="ko-KR" altLang="en-US" b="1"/>
              <a:t> 게스트 게시판</a:t>
            </a:r>
            <a:br>
              <a:rPr lang="ko-KR" altLang="en-US" b="1"/>
            </a:b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게스트 게시판 글쓰기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 sz="1700"/>
          </a:p>
          <a:p>
            <a:pPr lvl="0">
              <a:defRPr/>
            </a:pPr>
            <a:r>
              <a:rPr lang="ko-KR" altLang="en-US">
                <a:latin typeface="맑은 고딕"/>
              </a:rPr>
              <a:t>게스트 게시판은</a:t>
            </a:r>
            <a:br>
              <a:rPr lang="ko-KR" altLang="en-US"/>
            </a:br>
            <a:r>
              <a:rPr lang="ko-KR" altLang="en-US">
                <a:latin typeface="맑은 고딕"/>
              </a:rPr>
              <a:t>경기에 필요한 인원 충당을 위해 모집 글을 올리거나</a:t>
            </a:r>
            <a:endParaRPr lang="ko-KR" altLang="en-US">
              <a:latin typeface="맑은 고딕"/>
            </a:endParaRPr>
          </a:p>
          <a:p>
            <a:pPr lvl="0">
              <a:defRPr/>
            </a:pPr>
            <a:r>
              <a:rPr lang="ko-KR" altLang="en-US">
                <a:latin typeface="맑은 고딕"/>
              </a:rPr>
              <a:t>팀이 없는 회원이 경기에 뛸 수 있도록 초대를 요청할 수 있는 공간이다</a:t>
            </a:r>
            <a:r>
              <a:rPr lang="en-US" altLang="ko-KR">
                <a:latin typeface="맑은 고딕"/>
              </a:rPr>
              <a:t>.</a:t>
            </a:r>
            <a:endParaRPr lang="en-US" altLang="ko-KR">
              <a:latin typeface="맑은 고딕"/>
            </a:endParaRPr>
          </a:p>
          <a:p>
            <a:pPr lvl="0">
              <a:defRPr/>
            </a:pPr>
            <a:endParaRPr lang="ko-KR" altLang="en-US">
              <a:latin typeface="맑은 고딕"/>
            </a:endParaRPr>
          </a:p>
          <a:p>
            <a:pPr lvl="0">
              <a:defRPr/>
            </a:pPr>
            <a:endParaRPr lang="ko-KR" altLang="en-US">
              <a:latin typeface="맑은 고딕"/>
            </a:endParaRPr>
          </a:p>
          <a:p>
            <a:pPr lvl="0">
              <a:defRPr/>
            </a:pPr>
            <a:r>
              <a:rPr lang="ko-KR" altLang="en-US" b="0">
                <a:latin typeface="맑은 고딕"/>
              </a:rPr>
              <a:t>① 글 목록을 출력하고 </a:t>
            </a:r>
            <a:endParaRPr lang="ko-KR" altLang="en-US" b="0">
              <a:latin typeface="맑은 고딕"/>
            </a:endParaRPr>
          </a:p>
          <a:p>
            <a:pPr lvl="0">
              <a:defRPr/>
            </a:pPr>
            <a:r>
              <a:rPr lang="ko-KR" altLang="en-US" b="0">
                <a:latin typeface="맑은 고딕"/>
              </a:rPr>
              <a:t>카테고리로 구분한다</a:t>
            </a:r>
            <a:r>
              <a:rPr lang="en-US" altLang="ko-KR" b="0">
                <a:latin typeface="맑은 고딕"/>
              </a:rPr>
              <a:t>.</a:t>
            </a:r>
            <a:endParaRPr lang="en-US" altLang="ko-KR" b="0">
              <a:latin typeface="맑은 고딕"/>
            </a:endParaRPr>
          </a:p>
          <a:p>
            <a:pPr lvl="0">
              <a:defRPr/>
            </a:pPr>
            <a:endParaRPr lang="ko-KR" altLang="en-US" b="0">
              <a:latin typeface="맑은 고딕"/>
            </a:endParaRPr>
          </a:p>
          <a:p>
            <a:pPr lvl="0">
              <a:defRPr/>
            </a:pPr>
            <a:r>
              <a:rPr lang="ko-KR" altLang="en-US" b="0">
                <a:latin typeface="맑은 고딕"/>
              </a:rPr>
              <a:t>② 검색 기능을 제공한다</a:t>
            </a:r>
            <a:r>
              <a:rPr lang="en-US" altLang="ko-KR" b="0">
                <a:latin typeface="맑은 고딕"/>
              </a:rPr>
              <a:t>.</a:t>
            </a:r>
            <a:r>
              <a:rPr lang="ko-KR" altLang="en-US" b="0">
                <a:latin typeface="맑은 고딕"/>
              </a:rPr>
              <a:t> </a:t>
            </a:r>
            <a:endParaRPr lang="ko-KR" altLang="en-US" b="0">
              <a:latin typeface="맑은 고딕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752849" y="4382102"/>
            <a:ext cx="2779986" cy="802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1" name="직사각형 50"/>
          <p:cNvSpPr/>
          <p:nvPr/>
        </p:nvSpPr>
        <p:spPr>
          <a:xfrm>
            <a:off x="3752850" y="2774942"/>
            <a:ext cx="7228572" cy="16071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2" name="가로 글상자 51"/>
          <p:cNvSpPr txBox="1"/>
          <p:nvPr/>
        </p:nvSpPr>
        <p:spPr>
          <a:xfrm>
            <a:off x="3148282" y="4382102"/>
            <a:ext cx="604567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②</a:t>
            </a:r>
            <a:endParaRPr lang="ko-KR" altLang="en-US" b="1"/>
          </a:p>
        </p:txBody>
      </p:sp>
      <p:sp>
        <p:nvSpPr>
          <p:cNvPr id="53" name="가로 글상자 52"/>
          <p:cNvSpPr txBox="1"/>
          <p:nvPr/>
        </p:nvSpPr>
        <p:spPr>
          <a:xfrm>
            <a:off x="3148284" y="2774942"/>
            <a:ext cx="604566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①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031095140"/>
      </p:ext>
    </p:extLst>
  </p:cSld>
  <p:clrMapOvr>
    <a:masterClrMapping/>
  </p:clrMapOvr>
</p:sld>
</file>

<file path=ppt/slides/slide2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1416" y="754148"/>
            <a:ext cx="9510584" cy="534970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게스트 게시판 글쓰기</a:t>
                      </a:r>
                      <a:endParaRPr lang="en-US" altLang="ko-KR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일반회원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21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0" y="545249"/>
            <a:ext cx="2600325" cy="2434171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일반회원</a:t>
            </a:r>
            <a:endParaRPr lang="ko-KR" altLang="en-US" b="1" i="1">
              <a:solidFill>
                <a:srgbClr val="3057b9"/>
              </a:solidFill>
            </a:endParaRPr>
          </a:p>
          <a:p>
            <a:pPr lvl="0">
              <a:defRPr/>
            </a:pPr>
            <a:endParaRPr lang="en-US" altLang="ko-KR" b="1"/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게스트 게시판</a:t>
            </a:r>
            <a:br>
              <a:rPr lang="ko-KR" altLang="en-US" b="1">
                <a:solidFill>
                  <a:srgbClr val="a6a6a6"/>
                </a:solidFill>
              </a:rPr>
            </a:br>
            <a:r>
              <a:rPr lang="en-US" altLang="ko-KR" b="1">
                <a:solidFill>
                  <a:schemeClr val="dk1"/>
                </a:solidFill>
              </a:rPr>
              <a:t>-</a:t>
            </a:r>
            <a:r>
              <a:rPr lang="ko-KR" altLang="en-US" b="1">
                <a:solidFill>
                  <a:schemeClr val="dk1"/>
                </a:solidFill>
              </a:rPr>
              <a:t> 게스트 게시판 글쓰기</a:t>
            </a:r>
            <a:endParaRPr lang="ko-KR" altLang="en-US">
              <a:solidFill>
                <a:schemeClr val="dk1"/>
              </a:solidFill>
            </a:endParaRP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 sz="1600"/>
          </a:p>
          <a:p>
            <a:pPr lvl="0">
              <a:defRPr/>
            </a:pPr>
            <a:r>
              <a:rPr lang="ko-KR" altLang="en-US" b="0">
                <a:latin typeface="맑은 고딕"/>
              </a:rPr>
              <a:t>① 게스트 지원</a:t>
            </a:r>
            <a:r>
              <a:rPr lang="en-US" altLang="ko-KR" b="0">
                <a:latin typeface="맑은 고딕"/>
              </a:rPr>
              <a:t>/</a:t>
            </a:r>
            <a:r>
              <a:rPr lang="ko-KR" altLang="en-US" b="0">
                <a:latin typeface="맑은 고딕"/>
              </a:rPr>
              <a:t>모집을</a:t>
            </a:r>
            <a:endParaRPr lang="ko-KR" altLang="en-US" b="0">
              <a:latin typeface="맑은 고딕"/>
            </a:endParaRPr>
          </a:p>
          <a:p>
            <a:pPr lvl="0">
              <a:defRPr/>
            </a:pPr>
            <a:r>
              <a:rPr lang="ko-KR" altLang="en-US" b="0">
                <a:latin typeface="맑은 고딕"/>
              </a:rPr>
              <a:t>구분하기 위한 선택 폼</a:t>
            </a:r>
            <a:r>
              <a:rPr lang="en-US" altLang="ko-KR" b="0">
                <a:latin typeface="맑은 고딕"/>
              </a:rPr>
              <a:t>.</a:t>
            </a:r>
            <a:endParaRPr lang="ko-KR" altLang="en-US" b="0">
              <a:latin typeface="맑은 고딕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3752850" y="2373716"/>
            <a:ext cx="7297558" cy="802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3" name="가로 글상자 52"/>
          <p:cNvSpPr txBox="1"/>
          <p:nvPr/>
        </p:nvSpPr>
        <p:spPr>
          <a:xfrm>
            <a:off x="3148284" y="2426363"/>
            <a:ext cx="604566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①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091715075"/>
      </p:ext>
    </p:extLst>
  </p:cSld>
  <p:clrMapOvr>
    <a:masterClrMapping/>
  </p:clrMapOvr>
</p:sld>
</file>

<file path=ppt/slides/slide2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2"/>
          <a:srcRect l="7070"/>
          <a:stretch>
            <a:fillRect/>
          </a:stretch>
        </p:blipFill>
        <p:spPr>
          <a:xfrm>
            <a:off x="2600325" y="1336096"/>
            <a:ext cx="4326865" cy="3657600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927190" y="1358641"/>
            <a:ext cx="4793395" cy="3635055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구장예약하기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일반회원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22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0" y="545248"/>
            <a:ext cx="2600325" cy="3539072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일반회원</a:t>
            </a:r>
            <a:endParaRPr lang="ko-KR" altLang="en-US" b="1"/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en-US" altLang="ko-KR" b="1"/>
              <a:t>-</a:t>
            </a:r>
            <a:r>
              <a:rPr lang="ko-KR" altLang="en-US" b="1"/>
              <a:t> 구장예약하기</a:t>
            </a:r>
            <a:br>
              <a:rPr lang="ko-KR" altLang="en-US" b="1"/>
            </a:b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예약 상세정보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 sz="1600"/>
          </a:p>
          <a:p>
            <a:pPr lvl="0">
              <a:defRPr/>
            </a:pPr>
            <a:r>
              <a:rPr lang="ko-KR" altLang="en-US" b="0">
                <a:latin typeface="맑은 고딕"/>
              </a:rPr>
              <a:t>① 원하는 시간을 선택한다</a:t>
            </a:r>
            <a:r>
              <a:rPr lang="en-US" altLang="ko-KR" b="0">
                <a:latin typeface="맑은 고딕"/>
              </a:rPr>
              <a:t>.</a:t>
            </a:r>
            <a:endParaRPr lang="en-US" altLang="ko-KR" b="0">
              <a:latin typeface="맑은 고딕"/>
            </a:endParaRPr>
          </a:p>
          <a:p>
            <a:pPr lvl="0">
              <a:defRPr/>
            </a:pPr>
            <a:endParaRPr lang="en-US" altLang="ko-KR" b="0">
              <a:latin typeface="맑은 고딕"/>
            </a:endParaRPr>
          </a:p>
          <a:p>
            <a:pPr lvl="0">
              <a:defRPr/>
            </a:pPr>
            <a:r>
              <a:rPr lang="ko-KR" altLang="en-US" b="0">
                <a:latin typeface="맑은 고딕"/>
              </a:rPr>
              <a:t>② 예약이 완료된 시간대는 다음 이용자가 조회시 조회되지 않는다</a:t>
            </a:r>
            <a:r>
              <a:rPr lang="en-US" altLang="ko-KR" b="0">
                <a:latin typeface="맑은 고딕"/>
              </a:rPr>
              <a:t>.</a:t>
            </a:r>
            <a:endParaRPr lang="en-US" altLang="ko-KR" b="0">
              <a:latin typeface="맑은 고딕"/>
            </a:endParaRPr>
          </a:p>
        </p:txBody>
      </p:sp>
      <p:sp>
        <p:nvSpPr>
          <p:cNvPr id="50" name="직사각형 49"/>
          <p:cNvSpPr/>
          <p:nvPr/>
        </p:nvSpPr>
        <p:spPr>
          <a:xfrm>
            <a:off x="4038600" y="2934330"/>
            <a:ext cx="1827486" cy="341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3" name="가로 글상자 52"/>
          <p:cNvSpPr txBox="1"/>
          <p:nvPr/>
        </p:nvSpPr>
        <p:spPr>
          <a:xfrm>
            <a:off x="3434034" y="2934330"/>
            <a:ext cx="604566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①</a:t>
            </a:r>
            <a:endParaRPr lang="ko-KR" altLang="en-US" b="1"/>
          </a:p>
        </p:txBody>
      </p:sp>
      <p:sp>
        <p:nvSpPr>
          <p:cNvPr id="59" name="직사각형 58"/>
          <p:cNvSpPr/>
          <p:nvPr/>
        </p:nvSpPr>
        <p:spPr>
          <a:xfrm>
            <a:off x="8876444" y="3087677"/>
            <a:ext cx="1827486" cy="3413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0" name="가로 글상자 59"/>
          <p:cNvSpPr txBox="1"/>
          <p:nvPr/>
        </p:nvSpPr>
        <p:spPr>
          <a:xfrm>
            <a:off x="8271877" y="3087677"/>
            <a:ext cx="604566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②</a:t>
            </a:r>
            <a:endParaRPr lang="ko-KR" altLang="en-US" b="1"/>
          </a:p>
        </p:txBody>
      </p:sp>
      <p:sp>
        <p:nvSpPr>
          <p:cNvPr id="61" name="오른쪽 화살표 60"/>
          <p:cNvSpPr/>
          <p:nvPr/>
        </p:nvSpPr>
        <p:spPr>
          <a:xfrm>
            <a:off x="6705393" y="2985251"/>
            <a:ext cx="557892" cy="377074"/>
          </a:xfrm>
          <a:prstGeom prst="rightArrow">
            <a:avLst>
              <a:gd name="adj1" fmla="val 24316"/>
              <a:gd name="adj2" fmla="val 5000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513493"/>
      </p:ext>
    </p:extLst>
  </p:cSld>
  <p:clrMapOvr>
    <a:masterClrMapping/>
  </p:clrMapOvr>
</p:sld>
</file>

<file path=ppt/slides/slide2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1415" y="754148"/>
            <a:ext cx="9510584" cy="534970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예약상세정보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일반회원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23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0" y="545247"/>
            <a:ext cx="2600325" cy="3539072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일반회원</a:t>
            </a:r>
            <a:endParaRPr lang="ko-KR" altLang="en-US" b="1" i="1">
              <a:solidFill>
                <a:srgbClr val="3057b9"/>
              </a:solidFill>
            </a:endParaRPr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구장예약하기</a:t>
            </a:r>
            <a:br>
              <a:rPr lang="ko-KR" altLang="en-US" b="1"/>
            </a:br>
            <a:r>
              <a:rPr lang="en-US" altLang="ko-KR" b="1">
                <a:solidFill>
                  <a:schemeClr val="dk1"/>
                </a:solidFill>
              </a:rPr>
              <a:t>-</a:t>
            </a:r>
            <a:r>
              <a:rPr lang="ko-KR" altLang="en-US" b="1">
                <a:solidFill>
                  <a:schemeClr val="dk1"/>
                </a:solidFill>
              </a:rPr>
              <a:t> 예약 상세정보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 b="0"/>
              <a:t>① </a:t>
            </a:r>
            <a:r>
              <a:rPr lang="ko-KR" altLang="en-US"/>
              <a:t>예약시 예약에 대한 정보를 출력하고</a:t>
            </a:r>
            <a:endParaRPr lang="ko-KR" altLang="en-US"/>
          </a:p>
          <a:p>
            <a:pPr lvl="0">
              <a:defRPr/>
            </a:pPr>
            <a:endParaRPr lang="ko-KR" altLang="en-US" sz="1600"/>
          </a:p>
          <a:p>
            <a:pPr lvl="0">
              <a:defRPr/>
            </a:pPr>
            <a:r>
              <a:rPr lang="ko-KR" altLang="en-US" b="0">
                <a:latin typeface="맑은 고딕"/>
              </a:rPr>
              <a:t>② 매치등록 버튼을 통해 매치를 개설 할 수 있다</a:t>
            </a:r>
            <a:r>
              <a:rPr lang="en-US" altLang="ko-KR" b="0">
                <a:latin typeface="맑은 고딕"/>
              </a:rPr>
              <a:t>.</a:t>
            </a:r>
            <a:r>
              <a:rPr lang="ko-KR" altLang="en-US" b="0">
                <a:latin typeface="맑은 고딕"/>
              </a:rPr>
              <a:t> </a:t>
            </a:r>
            <a:endParaRPr lang="ko-KR" altLang="en-US" b="0">
              <a:latin typeface="맑은 고딕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3912861" y="3627426"/>
            <a:ext cx="758569" cy="3954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0" name="가로 글상자 59"/>
          <p:cNvSpPr txBox="1"/>
          <p:nvPr/>
        </p:nvSpPr>
        <p:spPr>
          <a:xfrm>
            <a:off x="3455402" y="3627426"/>
            <a:ext cx="250948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②</a:t>
            </a:r>
            <a:endParaRPr lang="ko-KR" altLang="en-US" b="1"/>
          </a:p>
        </p:txBody>
      </p:sp>
      <p:sp>
        <p:nvSpPr>
          <p:cNvPr id="63" name="직사각형 62"/>
          <p:cNvSpPr/>
          <p:nvPr/>
        </p:nvSpPr>
        <p:spPr>
          <a:xfrm>
            <a:off x="3912861" y="2622065"/>
            <a:ext cx="6890288" cy="10053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4" name="가로 글상자 63"/>
          <p:cNvSpPr txBox="1"/>
          <p:nvPr/>
        </p:nvSpPr>
        <p:spPr>
          <a:xfrm>
            <a:off x="3455402" y="2622065"/>
            <a:ext cx="250948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①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12170867"/>
      </p:ext>
    </p:extLst>
  </p:cSld>
  <p:clrMapOvr>
    <a:masterClrMapping/>
  </p:clrMapOvr>
</p:sld>
</file>

<file path=ppt/slides/slide2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1416" y="754148"/>
            <a:ext cx="9510584" cy="534970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매치 개설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일반회원 </a:t>
                      </a: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(</a:t>
                      </a: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매치 주최자</a:t>
                      </a: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)</a:t>
                      </a:r>
                      <a:endParaRPr lang="en-US" altLang="ko-KR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24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0" y="545248"/>
            <a:ext cx="2600325" cy="3015197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>
                <a:solidFill>
                  <a:srgbClr val="3057b9"/>
                </a:solidFill>
              </a:rPr>
              <a:t>매치 주최자</a:t>
            </a:r>
            <a:endParaRPr lang="ko-KR" altLang="en-US" b="1"/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ko-KR" altLang="en-US" b="1"/>
              <a:t>매치 개설</a:t>
            </a:r>
            <a:endParaRPr lang="ko-KR" altLang="en-US" b="1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 b="0">
                <a:latin typeface="맑은 고딕"/>
              </a:rPr>
              <a:t>예약된 구장 정보를 바탕으로 매치를 개설한다</a:t>
            </a:r>
            <a:r>
              <a:rPr lang="en-US" altLang="ko-KR" b="0">
                <a:latin typeface="맑은 고딕"/>
              </a:rPr>
              <a:t>.</a:t>
            </a:r>
            <a:endParaRPr lang="en-US" altLang="ko-KR" b="0">
              <a:latin typeface="맑은 고딕"/>
            </a:endParaRPr>
          </a:p>
          <a:p>
            <a:pPr lvl="0">
              <a:defRPr/>
            </a:pPr>
            <a:endParaRPr lang="en-US" altLang="ko-KR" b="0">
              <a:latin typeface="맑은 고딕"/>
            </a:endParaRPr>
          </a:p>
          <a:p>
            <a:pPr lvl="0">
              <a:defRPr/>
            </a:pPr>
            <a:r>
              <a:rPr lang="ko-KR" altLang="en-US" b="0">
                <a:latin typeface="맑은 고딕"/>
              </a:rPr>
              <a:t>① 시합이 치루어지는 형태를 선택 할 수 있다</a:t>
            </a:r>
            <a:r>
              <a:rPr lang="en-US" altLang="ko-KR" b="0">
                <a:latin typeface="맑은 고딕"/>
              </a:rPr>
              <a:t>.</a:t>
            </a:r>
            <a:endParaRPr lang="en-US" altLang="ko-KR" b="0">
              <a:latin typeface="맑은 고딕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822422" y="3820795"/>
            <a:ext cx="7228572" cy="802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6" name="가로 글상자 65"/>
          <p:cNvSpPr txBox="1"/>
          <p:nvPr/>
        </p:nvSpPr>
        <p:spPr>
          <a:xfrm>
            <a:off x="3217856" y="3820795"/>
            <a:ext cx="604566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①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732155967"/>
      </p:ext>
    </p:extLst>
  </p:cSld>
  <p:clrMapOvr>
    <a:masterClrMapping/>
  </p:clrMapOvr>
</p:sld>
</file>

<file path=ppt/slides/slide2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1416" y="754148"/>
            <a:ext cx="9510584" cy="534970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매치신청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일반회원</a:t>
                      </a: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(</a:t>
                      </a: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원정팀</a:t>
                      </a: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)</a:t>
                      </a:r>
                      <a:endParaRPr lang="en-US" altLang="ko-KR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25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0" y="545247"/>
            <a:ext cx="2600325" cy="4081997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원정팀</a:t>
            </a:r>
            <a:endParaRPr lang="ko-KR" altLang="en-US" b="1"/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en-US" altLang="ko-KR" b="1"/>
              <a:t>-</a:t>
            </a:r>
            <a:r>
              <a:rPr lang="ko-KR" altLang="en-US" b="1"/>
              <a:t> 매치 신청</a:t>
            </a:r>
            <a:endParaRPr lang="ko-KR" altLang="en-US" b="1"/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매치 상세 정보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 sz="1600"/>
          </a:p>
          <a:p>
            <a:pPr lvl="0">
              <a:defRPr/>
            </a:pPr>
            <a:r>
              <a:rPr lang="ko-KR" altLang="en-US" b="0">
                <a:latin typeface="맑은 고딕"/>
              </a:rPr>
              <a:t>① 팀 매치 페이지를 통해 개설된 매치에 원정팀으로 참가 신청을 할 수 있다</a:t>
            </a:r>
            <a:r>
              <a:rPr lang="en-US" altLang="ko-KR" b="0">
                <a:latin typeface="맑은 고딕"/>
              </a:rPr>
              <a:t>.</a:t>
            </a:r>
            <a:endParaRPr lang="en-US" altLang="ko-KR" b="0">
              <a:latin typeface="맑은 고딕"/>
            </a:endParaRPr>
          </a:p>
          <a:p>
            <a:pPr lvl="0">
              <a:defRPr/>
            </a:pPr>
            <a:endParaRPr lang="en-US" altLang="ko-KR" b="0">
              <a:latin typeface="맑은 고딕"/>
            </a:endParaRPr>
          </a:p>
          <a:p>
            <a:pPr lvl="0">
              <a:defRPr/>
            </a:pPr>
            <a:r>
              <a:rPr lang="ko-KR" altLang="en-US" b="0">
                <a:latin typeface="맑은 고딕"/>
              </a:rPr>
              <a:t>② 매치 목록이 출력되고 신청 버튼으로 참가 신청을 진행 할 수 있다</a:t>
            </a:r>
            <a:r>
              <a:rPr lang="en-US" altLang="ko-KR" b="0">
                <a:latin typeface="맑은 고딕"/>
              </a:rPr>
              <a:t>.</a:t>
            </a:r>
            <a:endParaRPr lang="en-US" altLang="ko-KR" b="0">
              <a:latin typeface="맑은 고딕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822423" y="2278652"/>
            <a:ext cx="7228572" cy="13104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4" name="가로 글상자 63"/>
          <p:cNvSpPr txBox="1"/>
          <p:nvPr/>
        </p:nvSpPr>
        <p:spPr>
          <a:xfrm>
            <a:off x="3217856" y="2278652"/>
            <a:ext cx="604566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②</a:t>
            </a:r>
            <a:endParaRPr lang="ko-KR" altLang="en-US" b="1"/>
          </a:p>
        </p:txBody>
      </p:sp>
      <p:sp>
        <p:nvSpPr>
          <p:cNvPr id="65" name="직사각형 64"/>
          <p:cNvSpPr/>
          <p:nvPr/>
        </p:nvSpPr>
        <p:spPr>
          <a:xfrm>
            <a:off x="4838422" y="708645"/>
            <a:ext cx="666904" cy="4012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6" name="가로 글상자 65"/>
          <p:cNvSpPr txBox="1"/>
          <p:nvPr/>
        </p:nvSpPr>
        <p:spPr>
          <a:xfrm>
            <a:off x="4169862" y="708645"/>
            <a:ext cx="239576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①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1084315031"/>
      </p:ext>
    </p:extLst>
  </p:cSld>
  <p:clrMapOvr>
    <a:masterClrMapping/>
  </p:clrMapOvr>
</p:sld>
</file>

<file path=ppt/slides/slide2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1416" y="754148"/>
            <a:ext cx="9510584" cy="534970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매치상세정보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일반회원</a:t>
                      </a: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(</a:t>
                      </a: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원정팀</a:t>
                      </a: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)</a:t>
                      </a:r>
                      <a:endParaRPr lang="en-US" altLang="ko-KR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26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0" y="545246"/>
            <a:ext cx="2600325" cy="3539073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원정팀</a:t>
            </a:r>
            <a:endParaRPr lang="ko-KR" altLang="en-US" sz="3000" b="1" i="1">
              <a:solidFill>
                <a:srgbClr val="3057b9"/>
              </a:solidFill>
            </a:endParaRPr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매치 신청</a:t>
            </a:r>
            <a:endParaRPr lang="ko-KR" altLang="en-US" b="1"/>
          </a:p>
          <a:p>
            <a:pPr lvl="0">
              <a:defRPr/>
            </a:pPr>
            <a:r>
              <a:rPr lang="en-US" altLang="ko-KR" b="1">
                <a:solidFill>
                  <a:schemeClr val="dk1"/>
                </a:solidFill>
              </a:rPr>
              <a:t>-</a:t>
            </a:r>
            <a:r>
              <a:rPr lang="ko-KR" altLang="en-US" b="1">
                <a:solidFill>
                  <a:schemeClr val="dk1"/>
                </a:solidFill>
              </a:rPr>
              <a:t> 매치 상세 정보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 sz="1600"/>
          </a:p>
          <a:p>
            <a:pPr lvl="0">
              <a:defRPr/>
            </a:pPr>
            <a:r>
              <a:rPr lang="ko-KR" altLang="en-US" b="0">
                <a:latin typeface="맑은 고딕"/>
              </a:rPr>
              <a:t>① 상세한 매치 정보가 표시된다</a:t>
            </a:r>
            <a:r>
              <a:rPr lang="en-US" altLang="ko-KR" b="0">
                <a:latin typeface="맑은 고딕"/>
              </a:rPr>
              <a:t>.</a:t>
            </a:r>
            <a:endParaRPr lang="en-US" altLang="ko-KR" b="0">
              <a:latin typeface="맑은 고딕"/>
            </a:endParaRPr>
          </a:p>
          <a:p>
            <a:pPr lvl="0">
              <a:defRPr/>
            </a:pPr>
            <a:endParaRPr lang="en-US" altLang="ko-KR" b="0">
              <a:latin typeface="맑은 고딕"/>
            </a:endParaRPr>
          </a:p>
          <a:p>
            <a:pPr lvl="0">
              <a:defRPr/>
            </a:pPr>
            <a:r>
              <a:rPr lang="ko-KR" altLang="en-US" b="0">
                <a:latin typeface="맑은 고딕"/>
              </a:rPr>
              <a:t>② 신청 버튼을 누르면 최종적으로 참가 신청이 완료된다</a:t>
            </a:r>
            <a:r>
              <a:rPr lang="en-US" altLang="ko-KR" b="0">
                <a:latin typeface="맑은 고딕"/>
              </a:rPr>
              <a:t>.</a:t>
            </a:r>
            <a:endParaRPr lang="en-US" altLang="ko-KR" b="0">
              <a:latin typeface="맑은 고딕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822423" y="2278652"/>
            <a:ext cx="7228572" cy="11503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4" name="가로 글상자 63"/>
          <p:cNvSpPr txBox="1"/>
          <p:nvPr/>
        </p:nvSpPr>
        <p:spPr>
          <a:xfrm>
            <a:off x="3217856" y="2278652"/>
            <a:ext cx="604566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①</a:t>
            </a:r>
            <a:endParaRPr lang="ko-KR" altLang="en-US" b="1"/>
          </a:p>
        </p:txBody>
      </p:sp>
      <p:sp>
        <p:nvSpPr>
          <p:cNvPr id="70" name="직사각형 69"/>
          <p:cNvSpPr/>
          <p:nvPr/>
        </p:nvSpPr>
        <p:spPr>
          <a:xfrm>
            <a:off x="7002714" y="3476625"/>
            <a:ext cx="867990" cy="5061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1" name="가로 글상자 70"/>
          <p:cNvSpPr txBox="1"/>
          <p:nvPr/>
        </p:nvSpPr>
        <p:spPr>
          <a:xfrm>
            <a:off x="6398148" y="3488837"/>
            <a:ext cx="604566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②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862421728"/>
      </p:ext>
    </p:extLst>
  </p:cSld>
  <p:clrMapOvr>
    <a:masterClrMapping/>
  </p:clrMapOvr>
</p:sld>
</file>

<file path=ppt/slides/slide2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1415" y="754148"/>
            <a:ext cx="9510584" cy="534970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마이페이지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일반회원</a:t>
                      </a:r>
                      <a:endParaRPr lang="en-US" altLang="ko-KR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27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0" y="545247"/>
            <a:ext cx="2600325" cy="4358223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일반회원</a:t>
            </a:r>
            <a:endParaRPr lang="ko-KR" altLang="en-US" b="1"/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en-US" altLang="ko-KR" b="1"/>
              <a:t>-</a:t>
            </a:r>
            <a:r>
              <a:rPr lang="ko-KR" altLang="en-US" b="1"/>
              <a:t> 마이페이지</a:t>
            </a:r>
            <a:endParaRPr lang="ko-KR" altLang="en-US" b="1"/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구장예약정보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매치정보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 sz="1600"/>
          </a:p>
          <a:p>
            <a:pPr lvl="0">
              <a:defRPr/>
            </a:pPr>
            <a:r>
              <a:rPr lang="ko-KR" altLang="en-US" b="0">
                <a:latin typeface="맑은 고딕"/>
              </a:rPr>
              <a:t>① 로그인 한 사용자에게 노출되는 마이페이지 버튼</a:t>
            </a:r>
            <a:endParaRPr lang="ko-KR" altLang="en-US" b="0">
              <a:latin typeface="맑은 고딕"/>
            </a:endParaRPr>
          </a:p>
          <a:p>
            <a:pPr lvl="0">
              <a:defRPr/>
            </a:pPr>
            <a:endParaRPr lang="en-US" altLang="ko-KR" b="0">
              <a:latin typeface="맑은 고딕"/>
            </a:endParaRPr>
          </a:p>
          <a:p>
            <a:pPr lvl="0">
              <a:defRPr/>
            </a:pPr>
            <a:r>
              <a:rPr lang="ko-KR" altLang="en-US" b="0">
                <a:latin typeface="맑은 고딕"/>
              </a:rPr>
              <a:t>② 회원정보 </a:t>
            </a:r>
            <a:r>
              <a:rPr lang="en-US" altLang="ko-KR" b="0">
                <a:latin typeface="맑은 고딕"/>
              </a:rPr>
              <a:t>/</a:t>
            </a:r>
            <a:r>
              <a:rPr lang="ko-KR" altLang="en-US" b="0">
                <a:latin typeface="맑은 고딕"/>
              </a:rPr>
              <a:t> 매치개최정보 </a:t>
            </a:r>
            <a:r>
              <a:rPr lang="en-US" altLang="ko-KR" b="0">
                <a:latin typeface="맑은 고딕"/>
              </a:rPr>
              <a:t>/</a:t>
            </a:r>
            <a:r>
              <a:rPr lang="ko-KR" altLang="en-US" b="0">
                <a:latin typeface="맑은 고딕"/>
              </a:rPr>
              <a:t> 매치신청정보의 확인과 관리가 가능하다</a:t>
            </a:r>
            <a:r>
              <a:rPr lang="en-US" altLang="ko-KR" b="0">
                <a:latin typeface="맑은 고딕"/>
              </a:rPr>
              <a:t>.</a:t>
            </a:r>
            <a:r>
              <a:rPr lang="ko-KR" altLang="en-US" b="0">
                <a:latin typeface="맑은 고딕"/>
              </a:rPr>
              <a:t> </a:t>
            </a:r>
            <a:endParaRPr lang="ko-KR" altLang="en-US" b="0">
              <a:latin typeface="맑은 고딕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9620767" y="754148"/>
            <a:ext cx="1430228" cy="13374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4" name="가로 글상자 63"/>
          <p:cNvSpPr txBox="1"/>
          <p:nvPr/>
        </p:nvSpPr>
        <p:spPr>
          <a:xfrm>
            <a:off x="9016201" y="754148"/>
            <a:ext cx="604566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①</a:t>
            </a:r>
            <a:endParaRPr lang="ko-KR" altLang="en-US" b="1"/>
          </a:p>
        </p:txBody>
      </p:sp>
      <p:sp>
        <p:nvSpPr>
          <p:cNvPr id="70" name="직사각형 69"/>
          <p:cNvSpPr/>
          <p:nvPr/>
        </p:nvSpPr>
        <p:spPr>
          <a:xfrm>
            <a:off x="3823745" y="2091573"/>
            <a:ext cx="7227250" cy="40122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1" name="가로 글상자 70"/>
          <p:cNvSpPr txBox="1"/>
          <p:nvPr/>
        </p:nvSpPr>
        <p:spPr>
          <a:xfrm>
            <a:off x="3219179" y="2091574"/>
            <a:ext cx="604566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②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697347418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2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1. </a:t>
                      </a: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기획 배경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기획배경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42" name="직사각형 41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53" name=""/>
          <p:cNvGrpSpPr/>
          <p:nvPr/>
        </p:nvGrpSpPr>
        <p:grpSpPr>
          <a:xfrm rot="0">
            <a:off x="3064738" y="1190414"/>
            <a:ext cx="5509999" cy="1446244"/>
            <a:chOff x="1790755" y="1249875"/>
            <a:chExt cx="5509999" cy="1446244"/>
          </a:xfrm>
        </p:grpSpPr>
        <p:sp>
          <p:nvSpPr>
            <p:cNvPr id="46" name="가로 글상자 45"/>
            <p:cNvSpPr txBox="1"/>
            <p:nvPr/>
          </p:nvSpPr>
          <p:spPr>
            <a:xfrm>
              <a:off x="1790755" y="1519314"/>
              <a:ext cx="5509999" cy="9099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p>
              <a:pPr lvl="0">
                <a:defRPr/>
              </a:pPr>
              <a:r>
                <a:rPr lang="ko-KR" altLang="en-US" sz="5400" b="1">
                  <a:gradFill flip="xy" rotWithShape="1">
                    <a:gsLst>
                      <a:gs pos="9000">
                        <a:srgbClr val="44014f"/>
                      </a:gs>
                      <a:gs pos="35000">
                        <a:srgbClr val="970efe"/>
                      </a:gs>
                      <a:gs pos="83000">
                        <a:srgbClr val="fe1aa2"/>
                      </a:gs>
                      <a:gs pos="92000">
                        <a:srgbClr val="e70b6f"/>
                      </a:gs>
                    </a:gsLst>
                    <a:lin ang="2700000" scaled="1"/>
                    <a:tileRect/>
                  </a:gradFill>
                  <a:effectLst/>
                  <a:latin typeface="맑은 고딕"/>
                </a:rPr>
                <a:t>축구장 예약</a:t>
              </a:r>
              <a:endParaRPr lang="ko-KR" altLang="en-US" sz="5400" b="1">
                <a:gradFill flip="xy" rotWithShape="1">
                  <a:gsLst>
                    <a:gs pos="9000">
                      <a:srgbClr val="44014f"/>
                    </a:gs>
                    <a:gs pos="35000">
                      <a:srgbClr val="970efe"/>
                    </a:gs>
                    <a:gs pos="83000">
                      <a:srgbClr val="fe1aa2"/>
                    </a:gs>
                    <a:gs pos="92000">
                      <a:srgbClr val="e70b6f"/>
                    </a:gs>
                  </a:gsLst>
                  <a:lin ang="2700000" scaled="1"/>
                  <a:tileRect/>
                </a:gradFill>
                <a:effectLst/>
                <a:latin typeface="맑은 고딕"/>
              </a:endParaRPr>
            </a:p>
          </p:txBody>
        </p:sp>
        <p:pic>
          <p:nvPicPr>
            <p:cNvPr id="47" name="그림 46"/>
            <p:cNvPicPr>
              <a:picLocks noChangeAspect="1"/>
            </p:cNvPicPr>
            <p:nvPr/>
          </p:nvPicPr>
          <p:blipFill rotWithShape="1">
            <a:blip r:embed="rId4">
              <a:alphaModFix/>
              <a:lum/>
              <a:extLst>
                <a:ext uri="783A4284-B454-46f5-B8C8-42B5039CE256">
                  <hp:hncPhoto xmlns:hp="http://schemas.haansoft.com/office/presentation/8.0">
                    <hd:imgLayer xmlns:hd="http://schemas.haansoft.com/office/drawingml/8.0" r:embed="rId3">
                      <hd:imgEffect xmlns:hd="http://schemas.haansoft.com/office/drawingml/8.0">
                        <hd:artEffectSaturation sat="100000"/>
                        <hd:artEffectColorTemperature/>
                      </hd:imgEffect>
                    </hd:imgLayer>
                  </hp:hncPhoto>
                </a:ext>
              </a:extLst>
            </a:blip>
            <a:stretch>
              <a:fillRect/>
            </a:stretch>
          </p:blipFill>
          <p:spPr>
            <a:xfrm>
              <a:off x="5795671" y="1249875"/>
              <a:ext cx="1446244" cy="144624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" name=""/>
          <p:cNvGrpSpPr/>
          <p:nvPr/>
        </p:nvGrpSpPr>
        <p:grpSpPr>
          <a:xfrm rot="0">
            <a:off x="5212276" y="2636658"/>
            <a:ext cx="6044566" cy="1866762"/>
            <a:chOff x="5212276" y="2536297"/>
            <a:chExt cx="6044566" cy="1866762"/>
          </a:xfrm>
        </p:grpSpPr>
        <p:sp>
          <p:nvSpPr>
            <p:cNvPr id="48" name="가로 글상자 47"/>
            <p:cNvSpPr txBox="1"/>
            <p:nvPr/>
          </p:nvSpPr>
          <p:spPr>
            <a:xfrm>
              <a:off x="5212276" y="2974511"/>
              <a:ext cx="6044566" cy="9097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sz="5400" b="1">
                  <a:gradFill flip="xy" rotWithShape="1">
                    <a:gsLst>
                      <a:gs pos="0">
                        <a:srgbClr val="000058"/>
                      </a:gs>
                      <a:gs pos="39000">
                        <a:srgbClr val="0261d4"/>
                      </a:gs>
                      <a:gs pos="74000">
                        <a:srgbClr val="09a9f1"/>
                      </a:gs>
                      <a:gs pos="100000">
                        <a:srgbClr val="024aa2"/>
                      </a:gs>
                    </a:gsLst>
                    <a:lin ang="2700000" scaled="1"/>
                    <a:tileRect/>
                  </a:gradFill>
                  <a:effectLst/>
                </a:rPr>
                <a:t>경기 매칭</a:t>
              </a:r>
              <a:endParaRPr lang="ko-KR" altLang="en-US" sz="5400" b="1">
                <a:gradFill flip="xy" rotWithShape="1">
                  <a:gsLst>
                    <a:gs pos="0">
                      <a:srgbClr val="000058"/>
                    </a:gs>
                    <a:gs pos="39000">
                      <a:srgbClr val="0261d4"/>
                    </a:gs>
                    <a:gs pos="74000">
                      <a:srgbClr val="09a9f1"/>
                    </a:gs>
                    <a:gs pos="100000">
                      <a:srgbClr val="024aa2"/>
                    </a:gs>
                  </a:gsLst>
                  <a:lin ang="2700000" scaled="1"/>
                  <a:tileRect/>
                </a:gradFill>
                <a:effectLst/>
              </a:endParaRPr>
            </a:p>
          </p:txBody>
        </p:sp>
        <p:grpSp>
          <p:nvGrpSpPr>
            <p:cNvPr id="52" name=""/>
            <p:cNvGrpSpPr/>
            <p:nvPr/>
          </p:nvGrpSpPr>
          <p:grpSpPr>
            <a:xfrm rot="0">
              <a:off x="8234558" y="2536297"/>
              <a:ext cx="1622301" cy="1866762"/>
              <a:chOff x="8234558" y="2536297"/>
              <a:chExt cx="1622301" cy="1866762"/>
            </a:xfrm>
          </p:grpSpPr>
          <p:sp>
            <p:nvSpPr>
              <p:cNvPr id="49" name="가로 글상자 48"/>
              <p:cNvSpPr txBox="1"/>
              <p:nvPr/>
            </p:nvSpPr>
            <p:spPr>
              <a:xfrm>
                <a:off x="8234558" y="2536297"/>
                <a:ext cx="1029962" cy="15384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9500" b="1" i="1">
                    <a:gradFill flip="xy" rotWithShape="1">
                      <a:gsLst>
                        <a:gs pos="0">
                          <a:srgbClr val="740000"/>
                        </a:gs>
                        <a:gs pos="34000">
                          <a:srgbClr val="e71919">
                            <a:alpha val="98820"/>
                          </a:srgbClr>
                        </a:gs>
                        <a:gs pos="73000">
                          <a:srgbClr val="fa2e77">
                            <a:alpha val="98820"/>
                          </a:srgbClr>
                        </a:gs>
                        <a:gs pos="98000">
                          <a:srgbClr val="b70101"/>
                        </a:gs>
                      </a:gsLst>
                      <a:lin ang="2700000" scaled="1"/>
                      <a:tileRect/>
                    </a:gradFill>
                    <a:effectLst/>
                  </a:rPr>
                  <a:t>V</a:t>
                </a:r>
                <a:endParaRPr lang="en-US" altLang="ko-KR" sz="9500" b="1" i="1">
                  <a:gradFill flip="xy" rotWithShape="1">
                    <a:gsLst>
                      <a:gs pos="0">
                        <a:srgbClr val="740000"/>
                      </a:gs>
                      <a:gs pos="34000">
                        <a:srgbClr val="e71919">
                          <a:alpha val="98820"/>
                        </a:srgbClr>
                      </a:gs>
                      <a:gs pos="73000">
                        <a:srgbClr val="fa2e77">
                          <a:alpha val="98820"/>
                        </a:srgbClr>
                      </a:gs>
                      <a:gs pos="98000">
                        <a:srgbClr val="b70101"/>
                      </a:gs>
                    </a:gsLst>
                    <a:lin ang="2700000" scaled="1"/>
                    <a:tileRect/>
                  </a:gradFill>
                  <a:effectLst/>
                </a:endParaRPr>
              </a:p>
            </p:txBody>
          </p:sp>
          <p:sp>
            <p:nvSpPr>
              <p:cNvPr id="51" name="가로 글상자 50"/>
              <p:cNvSpPr txBox="1"/>
              <p:nvPr/>
            </p:nvSpPr>
            <p:spPr>
              <a:xfrm>
                <a:off x="8826898" y="2868210"/>
                <a:ext cx="1029961" cy="15348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9500" b="1" i="1">
                    <a:gradFill flip="xy" rotWithShape="1">
                      <a:gsLst>
                        <a:gs pos="0">
                          <a:srgbClr val="740000"/>
                        </a:gs>
                        <a:gs pos="34000">
                          <a:srgbClr val="e71919">
                            <a:alpha val="98820"/>
                          </a:srgbClr>
                        </a:gs>
                        <a:gs pos="73000">
                          <a:srgbClr val="fa2e77">
                            <a:alpha val="98820"/>
                          </a:srgbClr>
                        </a:gs>
                        <a:gs pos="98000">
                          <a:srgbClr val="b70101"/>
                        </a:gs>
                      </a:gsLst>
                      <a:lin ang="2700000" scaled="1"/>
                      <a:tileRect/>
                    </a:gradFill>
                    <a:effectLst/>
                  </a:rPr>
                  <a:t>S</a:t>
                </a:r>
                <a:endParaRPr lang="en-US" altLang="ko-KR" sz="9500" b="1" i="1">
                  <a:gradFill flip="xy" rotWithShape="1">
                    <a:gsLst>
                      <a:gs pos="0">
                        <a:srgbClr val="740000"/>
                      </a:gs>
                      <a:gs pos="34000">
                        <a:srgbClr val="e71919">
                          <a:alpha val="98820"/>
                        </a:srgbClr>
                      </a:gs>
                      <a:gs pos="73000">
                        <a:srgbClr val="fa2e77">
                          <a:alpha val="98820"/>
                        </a:srgbClr>
                      </a:gs>
                      <a:gs pos="98000">
                        <a:srgbClr val="b70101"/>
                      </a:gs>
                    </a:gsLst>
                    <a:lin ang="2700000" scaled="1"/>
                    <a:tileRect/>
                  </a:gradFill>
                  <a:effectLst/>
                </a:endParaRPr>
              </a:p>
            </p:txBody>
          </p:sp>
        </p:grpSp>
      </p:grpSp>
      <p:sp>
        <p:nvSpPr>
          <p:cNvPr id="55" name="가로 글상자 54"/>
          <p:cNvSpPr txBox="1"/>
          <p:nvPr/>
        </p:nvSpPr>
        <p:spPr>
          <a:xfrm>
            <a:off x="2257288" y="4329643"/>
            <a:ext cx="8202269" cy="1688251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500" b="1">
                <a:gradFill flip="xy" rotWithShape="1">
                  <a:gsLst>
                    <a:gs pos="14000">
                      <a:srgbClr val="2d7d7f">
                        <a:alpha val="100000"/>
                      </a:srgbClr>
                    </a:gs>
                    <a:gs pos="100000">
                      <a:srgbClr val="69d8ad">
                        <a:alpha val="100000"/>
                      </a:srgbClr>
                    </a:gs>
                    <a:gs pos="100000">
                      <a:srgbClr val="1e7452">
                        <a:alpha val="100000"/>
                      </a:srgbClr>
                    </a:gs>
                  </a:gsLst>
                  <a:lin ang="2700000" scaled="1"/>
                  <a:tileRect/>
                </a:gradFill>
                <a:effectLst/>
              </a:rPr>
              <a:t>더 이상 고민하지 말자</a:t>
            </a:r>
            <a:r>
              <a:rPr lang="en-US" altLang="ko-KR" sz="3500" b="1">
                <a:gradFill flip="xy" rotWithShape="1">
                  <a:gsLst>
                    <a:gs pos="14000">
                      <a:srgbClr val="2d7d7f">
                        <a:alpha val="100000"/>
                      </a:srgbClr>
                    </a:gs>
                    <a:gs pos="100000">
                      <a:srgbClr val="69d8ad">
                        <a:alpha val="100000"/>
                      </a:srgbClr>
                    </a:gs>
                    <a:gs pos="100000">
                      <a:srgbClr val="1e7452">
                        <a:alpha val="100000"/>
                      </a:srgbClr>
                    </a:gs>
                  </a:gsLst>
                  <a:lin ang="2700000" scaled="1"/>
                  <a:tileRect/>
                </a:gradFill>
                <a:effectLst/>
              </a:rPr>
              <a:t>!</a:t>
            </a:r>
            <a:endParaRPr lang="en-US" altLang="ko-KR" sz="3500" b="1">
              <a:gradFill flip="xy" rotWithShape="1">
                <a:gsLst>
                  <a:gs pos="14000">
                    <a:srgbClr val="2d7d7f">
                      <a:alpha val="100000"/>
                    </a:srgbClr>
                  </a:gs>
                  <a:gs pos="100000">
                    <a:srgbClr val="69d8ad">
                      <a:alpha val="100000"/>
                    </a:srgbClr>
                  </a:gs>
                  <a:gs pos="100000">
                    <a:srgbClr val="1e7452">
                      <a:alpha val="100000"/>
                    </a:srgbClr>
                  </a:gs>
                </a:gsLst>
                <a:lin ang="2700000" scaled="1"/>
                <a:tileRect/>
              </a:gradFill>
              <a:effectLst/>
            </a:endParaRPr>
          </a:p>
          <a:p>
            <a:pPr lvl="0" algn="ctr">
              <a:defRPr/>
            </a:pPr>
            <a:r>
              <a:rPr lang="ko-KR" altLang="en-US" sz="3500" b="1">
                <a:gradFill flip="xy" rotWithShape="1">
                  <a:gsLst>
                    <a:gs pos="14000">
                      <a:srgbClr val="2d7d7f">
                        <a:alpha val="100000"/>
                      </a:srgbClr>
                    </a:gs>
                    <a:gs pos="100000">
                      <a:srgbClr val="69d8ad">
                        <a:alpha val="100000"/>
                      </a:srgbClr>
                    </a:gs>
                    <a:gs pos="100000">
                      <a:srgbClr val="1e7452">
                        <a:alpha val="100000"/>
                      </a:srgbClr>
                    </a:gs>
                  </a:gsLst>
                  <a:lin ang="2700000" scaled="1"/>
                  <a:tileRect/>
                </a:gradFill>
                <a:effectLst/>
              </a:rPr>
              <a:t>보기 쉬운 검색</a:t>
            </a:r>
            <a:endParaRPr lang="ko-KR" altLang="en-US" sz="3500" b="1">
              <a:gradFill flip="xy" rotWithShape="1">
                <a:gsLst>
                  <a:gs pos="14000">
                    <a:srgbClr val="2d7d7f">
                      <a:alpha val="100000"/>
                    </a:srgbClr>
                  </a:gs>
                  <a:gs pos="100000">
                    <a:srgbClr val="69d8ad">
                      <a:alpha val="100000"/>
                    </a:srgbClr>
                  </a:gs>
                  <a:gs pos="100000">
                    <a:srgbClr val="1e7452">
                      <a:alpha val="100000"/>
                    </a:srgbClr>
                  </a:gs>
                </a:gsLst>
                <a:lin ang="2700000" scaled="1"/>
                <a:tileRect/>
              </a:gradFill>
              <a:effectLst/>
            </a:endParaRPr>
          </a:p>
          <a:p>
            <a:pPr lvl="0" algn="ctr">
              <a:defRPr/>
            </a:pPr>
            <a:r>
              <a:rPr lang="ko-KR" altLang="en-US" sz="3500" b="1">
                <a:gradFill flip="xy" rotWithShape="1">
                  <a:gsLst>
                    <a:gs pos="14000">
                      <a:srgbClr val="2d7d7f">
                        <a:alpha val="100000"/>
                      </a:srgbClr>
                    </a:gs>
                    <a:gs pos="100000">
                      <a:srgbClr val="69d8ad">
                        <a:alpha val="100000"/>
                      </a:srgbClr>
                    </a:gs>
                    <a:gs pos="100000">
                      <a:srgbClr val="1e7452">
                        <a:alpha val="100000"/>
                      </a:srgbClr>
                    </a:gs>
                  </a:gsLst>
                  <a:lin ang="2700000" scaled="1"/>
                  <a:tileRect/>
                </a:gradFill>
                <a:effectLst/>
              </a:rPr>
              <a:t>간단한 매칭</a:t>
            </a:r>
            <a:endParaRPr lang="ko-KR" altLang="en-US" sz="3500" b="1">
              <a:gradFill flip="xy" rotWithShape="1">
                <a:gsLst>
                  <a:gs pos="14000">
                    <a:srgbClr val="2d7d7f">
                      <a:alpha val="100000"/>
                    </a:srgbClr>
                  </a:gs>
                  <a:gs pos="100000">
                    <a:srgbClr val="69d8ad">
                      <a:alpha val="100000"/>
                    </a:srgbClr>
                  </a:gs>
                  <a:gs pos="100000">
                    <a:srgbClr val="1e7452">
                      <a:alpha val="100000"/>
                    </a:srgbClr>
                  </a:gs>
                </a:gsLst>
                <a:lin ang="2700000" scaled="1"/>
                <a:tileRect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35037917"/>
      </p:ext>
    </p:extLst>
  </p:cSld>
  <p:clrMapOvr>
    <a:masterClrMapping/>
  </p:clrMapOvr>
</p:sld>
</file>

<file path=ppt/slides/slide3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1415" y="754148"/>
            <a:ext cx="9510584" cy="534970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구장예약정보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일반회원</a:t>
                      </a:r>
                      <a:endParaRPr lang="en-US" altLang="ko-KR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28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0" y="545246"/>
            <a:ext cx="2600325" cy="3262849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일반회원</a:t>
            </a:r>
            <a:endParaRPr lang="ko-KR" altLang="en-US" b="1" i="1">
              <a:solidFill>
                <a:srgbClr val="3057b9"/>
              </a:solidFill>
            </a:endParaRPr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마이페이지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chemeClr val="dk1"/>
                </a:solidFill>
              </a:rPr>
              <a:t>-</a:t>
            </a:r>
            <a:r>
              <a:rPr lang="ko-KR" altLang="en-US" b="1">
                <a:solidFill>
                  <a:schemeClr val="dk1"/>
                </a:solidFill>
              </a:rPr>
              <a:t> 구장예약정보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매치정보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endParaRPr lang="ko-KR" altLang="en-US" sz="1600"/>
          </a:p>
          <a:p>
            <a:pPr lvl="0">
              <a:defRPr/>
            </a:pPr>
            <a:r>
              <a:rPr lang="ko-KR" altLang="en-US" b="0">
                <a:latin typeface="맑은 고딕"/>
              </a:rPr>
              <a:t>① 구장예약정보를 출력한다</a:t>
            </a:r>
            <a:r>
              <a:rPr lang="en-US" altLang="ko-KR" b="0">
                <a:latin typeface="맑은 고딕"/>
              </a:rPr>
              <a:t>.</a:t>
            </a:r>
            <a:endParaRPr lang="en-US" altLang="ko-KR" b="0">
              <a:latin typeface="맑은 고딕"/>
            </a:endParaRPr>
          </a:p>
          <a:p>
            <a:pPr lvl="0">
              <a:defRPr/>
            </a:pPr>
            <a:endParaRPr lang="en-US" altLang="ko-KR" b="0">
              <a:latin typeface="맑은 고딕"/>
            </a:endParaRPr>
          </a:p>
          <a:p>
            <a:pPr lvl="0">
              <a:defRPr/>
            </a:pPr>
            <a:r>
              <a:rPr lang="ko-KR" altLang="en-US" b="0">
                <a:latin typeface="맑은 고딕"/>
              </a:rPr>
              <a:t>② 예약한 구장에 대한 매치를 개최할 수 있다</a:t>
            </a:r>
            <a:r>
              <a:rPr lang="en-US" altLang="ko-KR" b="0">
                <a:latin typeface="맑은 고딕"/>
              </a:rPr>
              <a:t>.</a:t>
            </a:r>
            <a:r>
              <a:rPr lang="ko-KR" altLang="en-US" b="0">
                <a:latin typeface="맑은 고딕"/>
              </a:rPr>
              <a:t> </a:t>
            </a:r>
            <a:endParaRPr lang="ko-KR" altLang="en-US" b="0">
              <a:latin typeface="맑은 고딕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823745" y="3067757"/>
            <a:ext cx="1037321" cy="5449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4" name="가로 글상자 63"/>
          <p:cNvSpPr txBox="1"/>
          <p:nvPr/>
        </p:nvSpPr>
        <p:spPr>
          <a:xfrm>
            <a:off x="3219179" y="1591511"/>
            <a:ext cx="604566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①</a:t>
            </a:r>
            <a:endParaRPr lang="ko-KR" altLang="en-US" b="1"/>
          </a:p>
        </p:txBody>
      </p:sp>
      <p:sp>
        <p:nvSpPr>
          <p:cNvPr id="70" name="직사각형 69"/>
          <p:cNvSpPr/>
          <p:nvPr/>
        </p:nvSpPr>
        <p:spPr>
          <a:xfrm>
            <a:off x="3823745" y="1591511"/>
            <a:ext cx="7227250" cy="1476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1" name="가로 글상자 70"/>
          <p:cNvSpPr txBox="1"/>
          <p:nvPr/>
        </p:nvSpPr>
        <p:spPr>
          <a:xfrm>
            <a:off x="3219179" y="3061607"/>
            <a:ext cx="604566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②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659047417"/>
      </p:ext>
    </p:extLst>
  </p:cSld>
  <p:clrMapOvr>
    <a:masterClrMapping/>
  </p:clrMapOvr>
</p:sld>
</file>

<file path=ppt/slides/slide3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1416" y="754148"/>
            <a:ext cx="9510584" cy="534970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매치개최</a:t>
                      </a: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/</a:t>
                      </a: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신청정보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일반회원</a:t>
                      </a:r>
                      <a:endParaRPr lang="en-US" altLang="ko-KR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29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5" name="가로 글상자 24"/>
          <p:cNvSpPr txBox="1"/>
          <p:nvPr/>
        </p:nvSpPr>
        <p:spPr>
          <a:xfrm>
            <a:off x="0" y="545245"/>
            <a:ext cx="2600325" cy="5729825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일반회원</a:t>
            </a:r>
            <a:endParaRPr lang="ko-KR" altLang="en-US" b="1" i="1">
              <a:solidFill>
                <a:srgbClr val="3057b9"/>
              </a:solidFill>
            </a:endParaRPr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마이페이지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rgbClr val="a6a6a6"/>
                </a:solidFill>
              </a:rPr>
              <a:t>-</a:t>
            </a:r>
            <a:r>
              <a:rPr lang="ko-KR" altLang="en-US" b="1">
                <a:solidFill>
                  <a:srgbClr val="a6a6a6"/>
                </a:solidFill>
              </a:rPr>
              <a:t> 구장예약정보</a:t>
            </a:r>
            <a:endParaRPr lang="ko-KR" altLang="en-US" b="1">
              <a:solidFill>
                <a:schemeClr val="dk1"/>
              </a:solidFill>
            </a:endParaRPr>
          </a:p>
          <a:p>
            <a:pPr lvl="0">
              <a:defRPr/>
            </a:pPr>
            <a:r>
              <a:rPr lang="en-US" altLang="ko-KR" b="1">
                <a:solidFill>
                  <a:schemeClr val="dk1"/>
                </a:solidFill>
              </a:rPr>
              <a:t>-</a:t>
            </a:r>
            <a:r>
              <a:rPr lang="ko-KR" altLang="en-US" b="1">
                <a:solidFill>
                  <a:schemeClr val="dk1"/>
                </a:solidFill>
              </a:rPr>
              <a:t> 매치정보</a:t>
            </a:r>
            <a:endParaRPr lang="ko-KR" altLang="en-US" b="1">
              <a:solidFill>
                <a:srgbClr val="a6a6a6"/>
              </a:solidFill>
            </a:endParaRPr>
          </a:p>
          <a:p>
            <a:pPr lvl="0">
              <a:defRPr/>
            </a:pPr>
            <a:endParaRPr lang="ko-KR" altLang="en-US" b="1"/>
          </a:p>
          <a:p>
            <a:pPr lvl="0">
              <a:defRPr/>
            </a:pPr>
            <a:endParaRPr lang="ko-KR" altLang="en-US" sz="1600"/>
          </a:p>
          <a:p>
            <a:pPr lvl="0">
              <a:defRPr/>
            </a:pPr>
            <a:r>
              <a:rPr lang="ko-KR" altLang="en-US" b="0">
                <a:latin typeface="맑은 고딕"/>
              </a:rPr>
              <a:t>① 매치 개최 현황에서</a:t>
            </a:r>
            <a:br>
              <a:rPr lang="ko-KR" altLang="en-US" b="0"/>
            </a:br>
            <a:r>
              <a:rPr lang="ko-KR" altLang="en-US" b="0">
                <a:latin typeface="맑은 고딕"/>
              </a:rPr>
              <a:t>내가 개설한 매치를 확인하고 참가 신청에 대한 관리가 가능하다</a:t>
            </a:r>
            <a:r>
              <a:rPr lang="en-US" altLang="ko-KR" b="0">
                <a:latin typeface="맑은 고딕"/>
              </a:rPr>
              <a:t>.</a:t>
            </a:r>
            <a:br>
              <a:rPr lang="ko-KR" altLang="en-US" b="0"/>
            </a:br>
            <a:r>
              <a:rPr lang="ko-KR" altLang="en-US" b="0">
                <a:latin typeface="맑은 고딕"/>
              </a:rPr>
              <a:t>수락 대기중 버튼을 누르면 </a:t>
            </a:r>
            <a:r>
              <a:rPr lang="en-US" altLang="ko-KR" b="0">
                <a:latin typeface="맑은 고딕"/>
              </a:rPr>
              <a:t>DB</a:t>
            </a:r>
            <a:r>
              <a:rPr lang="ko-KR" altLang="en-US" b="0">
                <a:latin typeface="맑은 고딕"/>
              </a:rPr>
              <a:t>의 </a:t>
            </a:r>
            <a:r>
              <a:rPr lang="en-US" altLang="ko-KR" b="0">
                <a:latin typeface="맑은 고딕"/>
              </a:rPr>
              <a:t>Flag</a:t>
            </a:r>
            <a:r>
              <a:rPr lang="ko-KR" altLang="en-US" b="0">
                <a:latin typeface="맑은 고딕"/>
              </a:rPr>
              <a:t>에 변화를 주고 수락되었음을 표시한다</a:t>
            </a:r>
            <a:r>
              <a:rPr lang="en-US" altLang="ko-KR" b="0">
                <a:latin typeface="맑은 고딕"/>
              </a:rPr>
              <a:t>.</a:t>
            </a:r>
            <a:endParaRPr lang="en-US" altLang="ko-KR" b="0">
              <a:latin typeface="맑은 고딕"/>
            </a:endParaRPr>
          </a:p>
          <a:p>
            <a:pPr lvl="0">
              <a:defRPr/>
            </a:pPr>
            <a:endParaRPr lang="en-US" altLang="ko-KR" b="0">
              <a:latin typeface="맑은 고딕"/>
            </a:endParaRPr>
          </a:p>
          <a:p>
            <a:pPr lvl="0">
              <a:defRPr/>
            </a:pPr>
            <a:r>
              <a:rPr lang="ko-KR" altLang="en-US" b="0">
                <a:latin typeface="맑은 고딕"/>
              </a:rPr>
              <a:t>② 참가 신청에 대한 정보를 출력한다</a:t>
            </a:r>
            <a:r>
              <a:rPr lang="en-US" altLang="ko-KR" b="0">
                <a:latin typeface="맑은 고딕"/>
              </a:rPr>
              <a:t>.</a:t>
            </a:r>
            <a:r>
              <a:rPr lang="ko-KR" altLang="en-US" b="0">
                <a:latin typeface="맑은 고딕"/>
              </a:rPr>
              <a:t> 신청이 수락되면 </a:t>
            </a:r>
            <a:r>
              <a:rPr lang="en-US" altLang="ko-KR" b="0">
                <a:latin typeface="맑은 고딕"/>
              </a:rPr>
              <a:t>‘</a:t>
            </a:r>
            <a:r>
              <a:rPr lang="ko-KR" altLang="en-US" b="0">
                <a:latin typeface="맑은 고딕"/>
              </a:rPr>
              <a:t>수락함</a:t>
            </a:r>
            <a:r>
              <a:rPr lang="en-US" altLang="ko-KR" b="0">
                <a:latin typeface="맑은 고딕"/>
              </a:rPr>
              <a:t>’</a:t>
            </a:r>
            <a:r>
              <a:rPr lang="ko-KR" altLang="en-US" b="0">
                <a:latin typeface="맑은 고딕"/>
              </a:rPr>
              <a:t>으로 변경된다</a:t>
            </a:r>
            <a:r>
              <a:rPr lang="en-US" altLang="ko-KR" b="0">
                <a:latin typeface="맑은 고딕"/>
              </a:rPr>
              <a:t>.</a:t>
            </a:r>
            <a:r>
              <a:rPr lang="ko-KR" altLang="en-US" b="0">
                <a:latin typeface="맑은 고딕"/>
              </a:rPr>
              <a:t> </a:t>
            </a:r>
            <a:endParaRPr lang="ko-KR" altLang="en-US" b="0">
              <a:latin typeface="맑은 고딕"/>
            </a:endParaRPr>
          </a:p>
        </p:txBody>
      </p:sp>
      <p:sp>
        <p:nvSpPr>
          <p:cNvPr id="63" name="직사각형 62"/>
          <p:cNvSpPr/>
          <p:nvPr/>
        </p:nvSpPr>
        <p:spPr>
          <a:xfrm>
            <a:off x="3823745" y="3428999"/>
            <a:ext cx="7227250" cy="15052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64" name="가로 글상자 63"/>
          <p:cNvSpPr txBox="1"/>
          <p:nvPr/>
        </p:nvSpPr>
        <p:spPr>
          <a:xfrm>
            <a:off x="3219179" y="1952753"/>
            <a:ext cx="604566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①</a:t>
            </a:r>
            <a:endParaRPr lang="ko-KR" altLang="en-US" b="1"/>
          </a:p>
        </p:txBody>
      </p:sp>
      <p:sp>
        <p:nvSpPr>
          <p:cNvPr id="70" name="직사각형 69"/>
          <p:cNvSpPr/>
          <p:nvPr/>
        </p:nvSpPr>
        <p:spPr>
          <a:xfrm>
            <a:off x="3823083" y="1952753"/>
            <a:ext cx="7227250" cy="14762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71" name="가로 글상자 70"/>
          <p:cNvSpPr txBox="1"/>
          <p:nvPr/>
        </p:nvSpPr>
        <p:spPr>
          <a:xfrm>
            <a:off x="3219179" y="3429000"/>
            <a:ext cx="604566" cy="367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②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3375803412"/>
      </p:ext>
    </p:extLst>
  </p:cSld>
  <p:clrMapOvr>
    <a:masterClrMapping/>
  </p:clrMapOvr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2.</a:t>
                      </a: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 기술 스택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Use Case Diagram</a:t>
                      </a:r>
                      <a:endParaRPr lang="en-US" altLang="ko-KR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pic>
        <p:nvPicPr>
          <p:cNvPr id="13" name="그림 12"/>
          <p:cNvPicPr>
            <a:picLocks noGrp="1"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59321" y="2733650"/>
            <a:ext cx="2473358" cy="3212154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131464" y="1434179"/>
            <a:ext cx="3589591" cy="358959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60536" y="1285850"/>
            <a:ext cx="4070928" cy="177199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459185" y="1285850"/>
            <a:ext cx="1581150" cy="28956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40321" y="4181450"/>
            <a:ext cx="3018877" cy="156250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205080"/>
      </p:ext>
    </p:extLst>
  </p:cSld>
  <p:clrMapOvr>
    <a:masterClrMapping/>
  </p:clrMapOvr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2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3. </a:t>
                      </a: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기능 설계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Use Case Diagram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2" name="직사각형 11"/>
          <p:cNvSpPr>
            <a:spLocks noGrp="1"/>
          </p:cNvSpPr>
          <p:nvPr>
            <p:ph type="ftr" sz="quarter" idx="11"/>
          </p:nvPr>
        </p:nvSpPr>
        <p:spPr>
          <a:xfrm>
            <a:off x="9790186" y="5832560"/>
            <a:ext cx="3860799" cy="365125"/>
          </a:xfrm>
        </p:spPr>
        <p:txBody>
          <a:bodyPr/>
          <a:p>
            <a:pPr lvl="0">
              <a:defRPr/>
            </a:pPr>
            <a:r>
              <a:rPr lang="en-US" altLang="ko-KR" sz="1500" b="1"/>
              <a:t>-</a:t>
            </a:r>
            <a:r>
              <a:rPr lang="ko-KR" altLang="en-US" sz="1500" b="1"/>
              <a:t> </a:t>
            </a:r>
            <a:r>
              <a:rPr lang="en-US" altLang="ko-KR" sz="1500" b="1"/>
              <a:t>3</a:t>
            </a:r>
            <a:r>
              <a:rPr lang="ko-KR" altLang="en-US" sz="1500" b="1"/>
              <a:t> </a:t>
            </a:r>
            <a:r>
              <a:rPr lang="en-US" altLang="ko-KR" sz="1500" b="1"/>
              <a:t>-</a:t>
            </a:r>
            <a:endParaRPr lang="en-US" altLang="ko-KR" sz="1500" b="1"/>
          </a:p>
        </p:txBody>
      </p:sp>
      <p:cxnSp>
        <p:nvCxnSpPr>
          <p:cNvPr id="23" name="화살표 23"/>
          <p:cNvCxnSpPr>
            <a:stCxn id="20" idx="4"/>
            <a:endCxn id="19" idx="0"/>
          </p:cNvCxnSpPr>
          <p:nvPr/>
        </p:nvCxnSpPr>
        <p:spPr>
          <a:xfrm rot="16200000" flipH="1">
            <a:off x="5095434" y="4488258"/>
            <a:ext cx="290519" cy="0"/>
          </a:xfrm>
          <a:prstGeom prst="straightConnector1">
            <a:avLst/>
          </a:prstGeom>
          <a:ln w="38100">
            <a:solidFill>
              <a:srgbClr val="3057b9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화살표 24"/>
          <p:cNvCxnSpPr>
            <a:stCxn id="22" idx="4"/>
            <a:endCxn id="20" idx="0"/>
          </p:cNvCxnSpPr>
          <p:nvPr/>
        </p:nvCxnSpPr>
        <p:spPr>
          <a:xfrm rot="16200000" flipH="1">
            <a:off x="5095434" y="3556259"/>
            <a:ext cx="290519" cy="0"/>
          </a:xfrm>
          <a:prstGeom prst="straightConnector1">
            <a:avLst/>
          </a:prstGeom>
          <a:ln w="38100">
            <a:solidFill>
              <a:srgbClr val="3057b9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화살표 25"/>
          <p:cNvCxnSpPr>
            <a:stCxn id="22" idx="0"/>
            <a:endCxn id="21" idx="4"/>
          </p:cNvCxnSpPr>
          <p:nvPr/>
        </p:nvCxnSpPr>
        <p:spPr>
          <a:xfrm rot="16200000">
            <a:off x="5095434" y="2624260"/>
            <a:ext cx="290519" cy="0"/>
          </a:xfrm>
          <a:prstGeom prst="straightConnector1">
            <a:avLst/>
          </a:prstGeom>
          <a:ln w="38100">
            <a:solidFill>
              <a:srgbClr val="3057b9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"/>
          <p:cNvGrpSpPr/>
          <p:nvPr/>
        </p:nvGrpSpPr>
        <p:grpSpPr>
          <a:xfrm rot="0">
            <a:off x="1011940" y="1387916"/>
            <a:ext cx="1389873" cy="4627207"/>
            <a:chOff x="1098173" y="1603159"/>
            <a:chExt cx="1389873" cy="4627207"/>
          </a:xfrm>
        </p:grpSpPr>
        <p:grpSp>
          <p:nvGrpSpPr>
            <p:cNvPr id="32" name=""/>
            <p:cNvGrpSpPr/>
            <p:nvPr/>
          </p:nvGrpSpPr>
          <p:grpSpPr>
            <a:xfrm rot="0">
              <a:off x="1098173" y="3307393"/>
              <a:ext cx="1389873" cy="1220098"/>
              <a:chOff x="1324827" y="1379681"/>
              <a:chExt cx="1389873" cy="1220098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569708" y="1379681"/>
                <a:ext cx="900112" cy="900112"/>
              </a:xfrm>
              <a:prstGeom prst="rect">
                <a:avLst/>
              </a:prstGeom>
            </p:spPr>
          </p:pic>
          <p:sp>
            <p:nvSpPr>
              <p:cNvPr id="31" name="가로 글상자 30"/>
              <p:cNvSpPr txBox="1"/>
              <p:nvPr/>
            </p:nvSpPr>
            <p:spPr>
              <a:xfrm>
                <a:off x="1324827" y="2279793"/>
                <a:ext cx="1389873" cy="31998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1500" b="1"/>
                  <a:t>회원</a:t>
                </a:r>
                <a:endParaRPr lang="ko-KR" altLang="en-US" sz="1500" b="1"/>
              </a:p>
            </p:txBody>
          </p:sp>
        </p:grpSp>
        <p:grpSp>
          <p:nvGrpSpPr>
            <p:cNvPr id="33" name="그룹 32"/>
            <p:cNvGrpSpPr/>
            <p:nvPr/>
          </p:nvGrpSpPr>
          <p:grpSpPr>
            <a:xfrm rot="0">
              <a:off x="1098173" y="1603159"/>
              <a:ext cx="1389873" cy="1220099"/>
              <a:chOff x="1324827" y="1379681"/>
              <a:chExt cx="1389873" cy="1220099"/>
            </a:xfrm>
          </p:grpSpPr>
          <p:pic>
            <p:nvPicPr>
              <p:cNvPr id="34" name="그림 25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569708" y="1379681"/>
                <a:ext cx="900112" cy="900112"/>
              </a:xfrm>
              <a:prstGeom prst="rect">
                <a:avLst/>
              </a:prstGeom>
            </p:spPr>
          </p:pic>
          <p:sp>
            <p:nvSpPr>
              <p:cNvPr id="35" name="가로 글상자 30"/>
              <p:cNvSpPr txBox="1"/>
              <p:nvPr/>
            </p:nvSpPr>
            <p:spPr>
              <a:xfrm>
                <a:off x="1324827" y="2279792"/>
                <a:ext cx="1389873" cy="3199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1500" b="1"/>
                  <a:t>비회원</a:t>
                </a:r>
                <a:endParaRPr lang="ko-KR" altLang="en-US" sz="1500" b="1"/>
              </a:p>
            </p:txBody>
          </p:sp>
        </p:grpSp>
        <p:grpSp>
          <p:nvGrpSpPr>
            <p:cNvPr id="39" name="그룹 38"/>
            <p:cNvGrpSpPr/>
            <p:nvPr/>
          </p:nvGrpSpPr>
          <p:grpSpPr>
            <a:xfrm rot="0">
              <a:off x="1098173" y="5011627"/>
              <a:ext cx="1389873" cy="1218739"/>
              <a:chOff x="9604275" y="1379681"/>
              <a:chExt cx="1389873" cy="1218739"/>
            </a:xfrm>
          </p:grpSpPr>
          <p:pic>
            <p:nvPicPr>
              <p:cNvPr id="40" name="그림 26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9849156" y="1379681"/>
                <a:ext cx="900112" cy="900112"/>
              </a:xfrm>
              <a:prstGeom prst="rect">
                <a:avLst/>
              </a:prstGeom>
            </p:spPr>
          </p:pic>
          <p:sp>
            <p:nvSpPr>
              <p:cNvPr id="41" name="가로 글상자 27"/>
              <p:cNvSpPr txBox="1"/>
              <p:nvPr/>
            </p:nvSpPr>
            <p:spPr>
              <a:xfrm>
                <a:off x="9604275" y="2279793"/>
                <a:ext cx="1389873" cy="31862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1500" b="1"/>
                  <a:t>구장주</a:t>
                </a:r>
                <a:endParaRPr lang="ko-KR" altLang="en-US" sz="1500" b="1"/>
              </a:p>
            </p:txBody>
          </p:sp>
        </p:grpSp>
      </p:grpSp>
      <p:grpSp>
        <p:nvGrpSpPr>
          <p:cNvPr id="69" name=""/>
          <p:cNvGrpSpPr/>
          <p:nvPr/>
        </p:nvGrpSpPr>
        <p:grpSpPr>
          <a:xfrm rot="0">
            <a:off x="9790186" y="1707262"/>
            <a:ext cx="1389873" cy="3443474"/>
            <a:chOff x="9759786" y="1761221"/>
            <a:chExt cx="1389873" cy="3443474"/>
          </a:xfrm>
        </p:grpSpPr>
        <p:grpSp>
          <p:nvGrpSpPr>
            <p:cNvPr id="29" name=""/>
            <p:cNvGrpSpPr/>
            <p:nvPr/>
          </p:nvGrpSpPr>
          <p:grpSpPr>
            <a:xfrm rot="0">
              <a:off x="9759786" y="3985956"/>
              <a:ext cx="1389873" cy="1218739"/>
              <a:chOff x="9604275" y="1379681"/>
              <a:chExt cx="1389873" cy="1218739"/>
            </a:xfrm>
          </p:grpSpPr>
          <p:pic>
            <p:nvPicPr>
              <p:cNvPr id="27" name="그림 26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9849156" y="1379681"/>
                <a:ext cx="900112" cy="900112"/>
              </a:xfrm>
              <a:prstGeom prst="rect">
                <a:avLst/>
              </a:prstGeom>
            </p:spPr>
          </p:pic>
          <p:sp>
            <p:nvSpPr>
              <p:cNvPr id="28" name="가로 글상자 27"/>
              <p:cNvSpPr txBox="1"/>
              <p:nvPr/>
            </p:nvSpPr>
            <p:spPr>
              <a:xfrm>
                <a:off x="9604276" y="2279793"/>
                <a:ext cx="1389873" cy="319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p>
                <a:pPr lvl="0" algn="ctr">
                  <a:defRPr/>
                </a:pPr>
                <a:r>
                  <a:rPr lang="ko-KR" altLang="en-US" sz="1500" b="1"/>
                  <a:t>서비스 관리자</a:t>
                </a:r>
                <a:endParaRPr lang="ko-KR" altLang="en-US" sz="1500" b="1"/>
              </a:p>
            </p:txBody>
          </p:sp>
        </p:grpSp>
        <p:grpSp>
          <p:nvGrpSpPr>
            <p:cNvPr id="44" name=""/>
            <p:cNvGrpSpPr/>
            <p:nvPr/>
          </p:nvGrpSpPr>
          <p:grpSpPr>
            <a:xfrm rot="0">
              <a:off x="9759786" y="1761221"/>
              <a:ext cx="1389873" cy="1447248"/>
              <a:chOff x="9283535" y="1313096"/>
              <a:chExt cx="1389873" cy="1447248"/>
            </a:xfrm>
          </p:grpSpPr>
          <p:pic>
            <p:nvPicPr>
              <p:cNvPr id="42" name="그림 41"/>
              <p:cNvPicPr>
                <a:picLocks noChangeAspect="1"/>
              </p:cNvPicPr>
              <p:nvPr/>
            </p:nvPicPr>
            <p:blipFill rotWithShape="1">
              <a:blip r:embed="rId7"/>
              <a:srcRect l="11340" t="13750" r="9150" b="6740"/>
              <a:stretch>
                <a:fillRect/>
              </a:stretch>
            </p:blipFill>
            <p:spPr>
              <a:xfrm>
                <a:off x="9528416" y="1313096"/>
                <a:ext cx="900112" cy="900112"/>
              </a:xfrm>
              <a:prstGeom prst="rect">
                <a:avLst/>
              </a:prstGeom>
            </p:spPr>
          </p:pic>
          <p:sp>
            <p:nvSpPr>
              <p:cNvPr id="43" name="가로 글상자 42"/>
              <p:cNvSpPr txBox="1"/>
              <p:nvPr/>
            </p:nvSpPr>
            <p:spPr>
              <a:xfrm>
                <a:off x="9283535" y="2213209"/>
                <a:ext cx="1389873" cy="547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defRPr/>
                </a:pPr>
                <a:r>
                  <a:rPr lang="ko-KR" altLang="en-US" sz="1500" b="1"/>
                  <a:t>보안 </a:t>
                </a:r>
                <a:r>
                  <a:rPr lang="en-US" altLang="ko-KR" sz="1500" b="1"/>
                  <a:t>/</a:t>
                </a:r>
                <a:r>
                  <a:rPr lang="ko-KR" altLang="en-US" sz="1500" b="1"/>
                  <a:t> 인증 </a:t>
                </a:r>
                <a:endParaRPr lang="ko-KR" altLang="en-US" sz="1500" b="1"/>
              </a:p>
              <a:p>
                <a:pPr lvl="0" algn="ctr">
                  <a:defRPr/>
                </a:pPr>
                <a:r>
                  <a:rPr lang="ko-KR" altLang="en-US" sz="1500" b="1"/>
                  <a:t>시스템</a:t>
                </a:r>
                <a:endParaRPr lang="ko-KR" altLang="en-US" sz="1500" b="1"/>
              </a:p>
            </p:txBody>
          </p:sp>
        </p:grpSp>
      </p:grpSp>
      <p:cxnSp>
        <p:nvCxnSpPr>
          <p:cNvPr id="45" name="선 44"/>
          <p:cNvCxnSpPr>
            <a:stCxn id="34" idx="3"/>
            <a:endCxn id="21" idx="2"/>
          </p:cNvCxnSpPr>
          <p:nvPr/>
        </p:nvCxnSpPr>
        <p:spPr>
          <a:xfrm>
            <a:off x="2156933" y="1837972"/>
            <a:ext cx="2228454" cy="320288"/>
          </a:xfrm>
          <a:prstGeom prst="line">
            <a:avLst/>
          </a:prstGeom>
          <a:ln w="38100">
            <a:solidFill>
              <a:srgbClr val="305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선 45"/>
          <p:cNvCxnSpPr>
            <a:stCxn id="26" idx="3"/>
            <a:endCxn id="19" idx="2"/>
          </p:cNvCxnSpPr>
          <p:nvPr/>
        </p:nvCxnSpPr>
        <p:spPr>
          <a:xfrm>
            <a:off x="2156933" y="3542206"/>
            <a:ext cx="2228454" cy="1412052"/>
          </a:xfrm>
          <a:prstGeom prst="line">
            <a:avLst/>
          </a:prstGeom>
          <a:ln w="38100">
            <a:solidFill>
              <a:srgbClr val="305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선 46"/>
          <p:cNvCxnSpPr>
            <a:stCxn id="26" idx="3"/>
            <a:endCxn id="21" idx="2"/>
          </p:cNvCxnSpPr>
          <p:nvPr/>
        </p:nvCxnSpPr>
        <p:spPr>
          <a:xfrm flipV="1">
            <a:off x="2156933" y="2158260"/>
            <a:ext cx="2228454" cy="1383945"/>
          </a:xfrm>
          <a:prstGeom prst="line">
            <a:avLst/>
          </a:prstGeom>
          <a:ln w="38100">
            <a:solidFill>
              <a:srgbClr val="305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선 47"/>
          <p:cNvCxnSpPr>
            <a:stCxn id="34" idx="3"/>
            <a:endCxn id="19" idx="2"/>
          </p:cNvCxnSpPr>
          <p:nvPr/>
        </p:nvCxnSpPr>
        <p:spPr>
          <a:xfrm rot="16200000" flipH="1">
            <a:off x="1713017" y="2281887"/>
            <a:ext cx="3116285" cy="2228454"/>
          </a:xfrm>
          <a:prstGeom prst="line">
            <a:avLst/>
          </a:prstGeom>
          <a:ln w="38100">
            <a:solidFill>
              <a:srgbClr val="305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화살표 25"/>
          <p:cNvCxnSpPr>
            <a:stCxn id="20" idx="6"/>
          </p:cNvCxnSpPr>
          <p:nvPr/>
        </p:nvCxnSpPr>
        <p:spPr>
          <a:xfrm flipV="1">
            <a:off x="6096000" y="3556259"/>
            <a:ext cx="748393" cy="465999"/>
          </a:xfrm>
          <a:prstGeom prst="straightConnector1">
            <a:avLst/>
          </a:prstGeom>
          <a:ln w="38100">
            <a:solidFill>
              <a:srgbClr val="3057b9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화살표 25"/>
          <p:cNvCxnSpPr/>
          <p:nvPr/>
        </p:nvCxnSpPr>
        <p:spPr>
          <a:xfrm>
            <a:off x="6096000" y="3090259"/>
            <a:ext cx="748393" cy="305855"/>
          </a:xfrm>
          <a:prstGeom prst="straightConnector1">
            <a:avLst/>
          </a:prstGeom>
          <a:ln w="38100">
            <a:solidFill>
              <a:srgbClr val="3057b9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화살표 25"/>
          <p:cNvCxnSpPr>
            <a:stCxn id="18" idx="6"/>
            <a:endCxn id="49" idx="4"/>
          </p:cNvCxnSpPr>
          <p:nvPr/>
        </p:nvCxnSpPr>
        <p:spPr>
          <a:xfrm rot="5400000" flipH="1" flipV="1">
            <a:off x="5853404" y="4039960"/>
            <a:ext cx="2088892" cy="1603700"/>
          </a:xfrm>
          <a:prstGeom prst="straightConnector1">
            <a:avLst/>
          </a:prstGeom>
          <a:ln w="38100">
            <a:solidFill>
              <a:srgbClr val="3057b9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선 52"/>
          <p:cNvCxnSpPr>
            <a:stCxn id="40" idx="3"/>
            <a:endCxn id="18" idx="2"/>
          </p:cNvCxnSpPr>
          <p:nvPr/>
        </p:nvCxnSpPr>
        <p:spPr>
          <a:xfrm>
            <a:off x="2156933" y="5246440"/>
            <a:ext cx="2228455" cy="639817"/>
          </a:xfrm>
          <a:prstGeom prst="line">
            <a:avLst/>
          </a:prstGeom>
          <a:ln w="38100">
            <a:solidFill>
              <a:srgbClr val="305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선 53"/>
          <p:cNvCxnSpPr>
            <a:stCxn id="18" idx="6"/>
            <a:endCxn id="27" idx="1"/>
          </p:cNvCxnSpPr>
          <p:nvPr/>
        </p:nvCxnSpPr>
        <p:spPr>
          <a:xfrm flipV="1">
            <a:off x="6096000" y="4382053"/>
            <a:ext cx="3939065" cy="1504204"/>
          </a:xfrm>
          <a:prstGeom prst="line">
            <a:avLst/>
          </a:prstGeom>
          <a:ln w="38100">
            <a:solidFill>
              <a:srgbClr val="305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선 54"/>
          <p:cNvCxnSpPr>
            <a:stCxn id="49" idx="6"/>
            <a:endCxn id="42" idx="1"/>
          </p:cNvCxnSpPr>
          <p:nvPr/>
        </p:nvCxnSpPr>
        <p:spPr>
          <a:xfrm flipV="1">
            <a:off x="8555008" y="2157319"/>
            <a:ext cx="1480058" cy="1319306"/>
          </a:xfrm>
          <a:prstGeom prst="line">
            <a:avLst/>
          </a:prstGeom>
          <a:ln w="38100">
            <a:solidFill>
              <a:srgbClr val="305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"/>
          <p:cNvGrpSpPr/>
          <p:nvPr/>
        </p:nvGrpSpPr>
        <p:grpSpPr>
          <a:xfrm rot="0">
            <a:off x="3223921" y="756168"/>
            <a:ext cx="5744157" cy="5600181"/>
            <a:chOff x="3223920" y="756168"/>
            <a:chExt cx="5744157" cy="5600181"/>
          </a:xfrm>
        </p:grpSpPr>
        <p:sp>
          <p:nvSpPr>
            <p:cNvPr id="16" name="직사각형 15"/>
            <p:cNvSpPr/>
            <p:nvPr/>
          </p:nvSpPr>
          <p:spPr>
            <a:xfrm>
              <a:off x="3223920" y="756168"/>
              <a:ext cx="5744158" cy="5600181"/>
            </a:xfrm>
            <a:prstGeom prst="rect">
              <a:avLst/>
            </a:prstGeom>
            <a:noFill/>
            <a:ln>
              <a:solidFill>
                <a:srgbClr val="3057b9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t" anchorCtr="0"/>
            <a:lstStyle/>
            <a:p>
              <a:pPr lvl="0" algn="r">
                <a:defRPr/>
              </a:pPr>
              <a:r>
                <a:rPr lang="ko-KR" altLang="en-US" b="1">
                  <a:solidFill>
                    <a:schemeClr val="dk1"/>
                  </a:solidFill>
                </a:rPr>
                <a:t>서비스</a:t>
              </a:r>
              <a:endParaRPr lang="ko-KR" altLang="en-US" b="1">
                <a:solidFill>
                  <a:schemeClr val="dk1"/>
                </a:solidFill>
              </a:endParaRPr>
            </a:p>
          </p:txBody>
        </p:sp>
        <p:sp>
          <p:nvSpPr>
            <p:cNvPr id="49" name="타원 22"/>
            <p:cNvSpPr/>
            <p:nvPr/>
          </p:nvSpPr>
          <p:spPr>
            <a:xfrm>
              <a:off x="6844393" y="3155885"/>
              <a:ext cx="1710612" cy="641479"/>
            </a:xfrm>
            <a:prstGeom prst="ellipse">
              <a:avLst/>
            </a:prstGeom>
            <a:solidFill>
              <a:srgbClr val="add8eb"/>
            </a:solidFill>
            <a:ln w="12700">
              <a:solidFill>
                <a:schemeClr val="dk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lvl="0" algn="ctr">
                <a:defRPr/>
              </a:pPr>
              <a:r>
                <a:rPr lang="ko-KR" altLang="en-US" sz="1500" b="1">
                  <a:solidFill>
                    <a:schemeClr val="dk1"/>
                  </a:solidFill>
                </a:rPr>
                <a:t>회원 인증</a:t>
              </a:r>
              <a:endParaRPr lang="ko-KR" altLang="en-US" sz="1500" b="1">
                <a:solidFill>
                  <a:schemeClr val="dk1"/>
                </a:solidFill>
              </a:endParaRPr>
            </a:p>
          </p:txBody>
        </p:sp>
        <p:grpSp>
          <p:nvGrpSpPr>
            <p:cNvPr id="65" name=""/>
            <p:cNvGrpSpPr/>
            <p:nvPr/>
          </p:nvGrpSpPr>
          <p:grpSpPr>
            <a:xfrm rot="0">
              <a:off x="4385387" y="905521"/>
              <a:ext cx="1710613" cy="5301476"/>
              <a:chOff x="4385387" y="801686"/>
              <a:chExt cx="1710613" cy="5301476"/>
            </a:xfrm>
          </p:grpSpPr>
          <p:sp>
            <p:nvSpPr>
              <p:cNvPr id="18" name="타원 14"/>
              <p:cNvSpPr/>
              <p:nvPr/>
            </p:nvSpPr>
            <p:spPr>
              <a:xfrm>
                <a:off x="4385388" y="5461683"/>
                <a:ext cx="1710612" cy="641479"/>
              </a:xfrm>
              <a:prstGeom prst="ellipse">
                <a:avLst/>
              </a:prstGeom>
              <a:solidFill>
                <a:srgbClr val="add8eb"/>
              </a:solidFill>
              <a:ln w="12700"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400" b="1">
                    <a:solidFill>
                      <a:schemeClr val="dk1"/>
                    </a:solidFill>
                  </a:rPr>
                  <a:t>축구장</a:t>
                </a:r>
                <a:r>
                  <a:rPr lang="en-US" altLang="ko-KR" sz="1400" b="1">
                    <a:solidFill>
                      <a:schemeClr val="dk1"/>
                    </a:solidFill>
                  </a:rPr>
                  <a:t>,</a:t>
                </a:r>
                <a:r>
                  <a:rPr lang="ko-KR" altLang="en-US" sz="1400" b="1">
                    <a:solidFill>
                      <a:schemeClr val="dk1"/>
                    </a:solidFill>
                  </a:rPr>
                  <a:t> 경기</a:t>
                </a:r>
                <a:endParaRPr lang="ko-KR" altLang="en-US" sz="1400" b="1">
                  <a:solidFill>
                    <a:schemeClr val="dk1"/>
                  </a:solidFill>
                </a:endParaRPr>
              </a:p>
              <a:p>
                <a:pPr lvl="0" algn="ctr">
                  <a:defRPr/>
                </a:pPr>
                <a:r>
                  <a:rPr lang="ko-KR" altLang="en-US" sz="1400" b="1">
                    <a:solidFill>
                      <a:schemeClr val="dk1"/>
                    </a:solidFill>
                  </a:rPr>
                  <a:t>정보관리</a:t>
                </a:r>
                <a:endParaRPr lang="ko-KR" altLang="en-US" sz="1400"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4385388" y="4529683"/>
                <a:ext cx="1710612" cy="641479"/>
              </a:xfrm>
              <a:prstGeom prst="ellipse">
                <a:avLst/>
              </a:prstGeom>
              <a:solidFill>
                <a:srgbClr val="add8eb"/>
              </a:solidFill>
              <a:ln w="12700"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500" b="1">
                    <a:solidFill>
                      <a:schemeClr val="dk1"/>
                    </a:solidFill>
                  </a:rPr>
                  <a:t>축구장 검색</a:t>
                </a:r>
                <a:endParaRPr lang="ko-KR" altLang="en-US" sz="1500"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20" name="타원 19"/>
              <p:cNvSpPr/>
              <p:nvPr/>
            </p:nvSpPr>
            <p:spPr>
              <a:xfrm>
                <a:off x="4385388" y="3597684"/>
                <a:ext cx="1710612" cy="641479"/>
              </a:xfrm>
              <a:prstGeom prst="ellipse">
                <a:avLst/>
              </a:prstGeom>
              <a:solidFill>
                <a:srgbClr val="add8eb"/>
              </a:solidFill>
              <a:ln w="12700"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500" b="1">
                    <a:solidFill>
                      <a:schemeClr val="dk1"/>
                    </a:solidFill>
                  </a:rPr>
                  <a:t>축구장 예약</a:t>
                </a:r>
                <a:endParaRPr lang="ko-KR" altLang="en-US" sz="1500"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4385388" y="1733686"/>
                <a:ext cx="1710612" cy="641479"/>
              </a:xfrm>
              <a:prstGeom prst="ellipse">
                <a:avLst/>
              </a:prstGeom>
              <a:solidFill>
                <a:srgbClr val="add8eb"/>
              </a:solidFill>
              <a:ln w="12700"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500" b="1">
                    <a:solidFill>
                      <a:schemeClr val="dk1"/>
                    </a:solidFill>
                  </a:rPr>
                  <a:t>경기 검색</a:t>
                </a:r>
                <a:endParaRPr lang="ko-KR" altLang="en-US" sz="1500"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22" name="타원 22"/>
              <p:cNvSpPr/>
              <p:nvPr/>
            </p:nvSpPr>
            <p:spPr>
              <a:xfrm>
                <a:off x="4385388" y="2665685"/>
                <a:ext cx="1710612" cy="641479"/>
              </a:xfrm>
              <a:prstGeom prst="ellipse">
                <a:avLst/>
              </a:prstGeom>
              <a:solidFill>
                <a:srgbClr val="add8eb"/>
              </a:solidFill>
              <a:ln w="12700"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500" b="1">
                    <a:solidFill>
                      <a:schemeClr val="dk1"/>
                    </a:solidFill>
                  </a:rPr>
                  <a:t>경기 매칭</a:t>
                </a:r>
                <a:endParaRPr lang="ko-KR" altLang="en-US" sz="1500" b="1">
                  <a:solidFill>
                    <a:schemeClr val="dk1"/>
                  </a:solidFill>
                </a:endParaRPr>
              </a:p>
            </p:txBody>
          </p:sp>
          <p:sp>
            <p:nvSpPr>
              <p:cNvPr id="64" name="타원 63"/>
              <p:cNvSpPr/>
              <p:nvPr/>
            </p:nvSpPr>
            <p:spPr>
              <a:xfrm>
                <a:off x="4385387" y="801686"/>
                <a:ext cx="1710612" cy="641479"/>
              </a:xfrm>
              <a:prstGeom prst="ellipse">
                <a:avLst/>
              </a:prstGeom>
              <a:solidFill>
                <a:srgbClr val="add8eb"/>
              </a:solidFill>
              <a:ln w="12700">
                <a:solidFill>
                  <a:schemeClr val="dk1"/>
                </a:solidFill>
              </a:ln>
            </p:spPr>
            <p:style>
              <a:lnRef idx="2">
                <a:schemeClr val="accent1">
                  <a:shade val="2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r>
                  <a:rPr lang="ko-KR" altLang="en-US" sz="1500" b="1">
                    <a:solidFill>
                      <a:schemeClr val="dk1"/>
                    </a:solidFill>
                  </a:rPr>
                  <a:t>회원 가입</a:t>
                </a:r>
                <a:endParaRPr lang="ko-KR" altLang="en-US" sz="1500" b="1">
                  <a:solidFill>
                    <a:schemeClr val="dk1"/>
                  </a:solidFill>
                </a:endParaRPr>
              </a:p>
            </p:txBody>
          </p:sp>
        </p:grpSp>
      </p:grpSp>
      <p:cxnSp>
        <p:nvCxnSpPr>
          <p:cNvPr id="66" name="선 65"/>
          <p:cNvCxnSpPr>
            <a:stCxn id="34" idx="3"/>
            <a:endCxn id="64" idx="2"/>
          </p:cNvCxnSpPr>
          <p:nvPr/>
        </p:nvCxnSpPr>
        <p:spPr>
          <a:xfrm flipV="1">
            <a:off x="2156933" y="1226261"/>
            <a:ext cx="2228454" cy="611711"/>
          </a:xfrm>
          <a:prstGeom prst="line">
            <a:avLst/>
          </a:prstGeom>
          <a:ln w="38100">
            <a:solidFill>
              <a:srgbClr val="305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선 66"/>
          <p:cNvCxnSpPr>
            <a:stCxn id="64" idx="6"/>
            <a:endCxn id="42" idx="1"/>
          </p:cNvCxnSpPr>
          <p:nvPr/>
        </p:nvCxnSpPr>
        <p:spPr>
          <a:xfrm>
            <a:off x="6096000" y="1226261"/>
            <a:ext cx="3939065" cy="931058"/>
          </a:xfrm>
          <a:prstGeom prst="line">
            <a:avLst/>
          </a:prstGeom>
          <a:ln w="38100">
            <a:solidFill>
              <a:srgbClr val="3057b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9891667"/>
      </p:ext>
    </p:extLst>
  </p:cSld>
  <p:clrMapOvr>
    <a:masterClrMapping/>
  </p:clrMapOvr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4. DB</a:t>
                      </a: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 설계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Entity Relationship Diagram</a:t>
                      </a:r>
                      <a:endParaRPr lang="en-US" altLang="ko-KR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/>
          <a:srcRect b="11310"/>
          <a:stretch>
            <a:fillRect/>
          </a:stretch>
        </p:blipFill>
        <p:spPr>
          <a:xfrm>
            <a:off x="1001318" y="1201653"/>
            <a:ext cx="10189362" cy="457153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l="48550"/>
          <a:stretch>
            <a:fillRect/>
          </a:stretch>
        </p:blipFill>
        <p:spPr>
          <a:xfrm>
            <a:off x="5948487" y="1201653"/>
            <a:ext cx="5242193" cy="5154697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4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4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94037"/>
      </p:ext>
    </p:extLst>
  </p:cSld>
  <p:clrMapOvr>
    <a:masterClrMapping/>
  </p:clrMapOvr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1416" y="754148"/>
            <a:ext cx="9510584" cy="534970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로그인</a:t>
                      </a: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/</a:t>
                      </a: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회원가입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5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8123302" y="660913"/>
            <a:ext cx="2721647" cy="318706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lvl="0" algn="ctr">
              <a:defRPr/>
            </a:pPr>
            <a:endParaRPr lang="ko-KR" altLang="en-US"/>
          </a:p>
        </p:txBody>
      </p:sp>
      <p:sp>
        <p:nvSpPr>
          <p:cNvPr id="22" name="가로 글상자 21"/>
          <p:cNvSpPr txBox="1"/>
          <p:nvPr/>
        </p:nvSpPr>
        <p:spPr>
          <a:xfrm>
            <a:off x="7599428" y="660913"/>
            <a:ext cx="523874" cy="36739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①</a:t>
            </a:r>
            <a:endParaRPr lang="ko-KR" altLang="en-US" b="1"/>
          </a:p>
        </p:txBody>
      </p:sp>
      <p:sp>
        <p:nvSpPr>
          <p:cNvPr id="25" name="가로 글상자 24"/>
          <p:cNvSpPr txBox="1"/>
          <p:nvPr/>
        </p:nvSpPr>
        <p:spPr>
          <a:xfrm>
            <a:off x="0" y="545253"/>
            <a:ext cx="2600325" cy="2472267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서비스</a:t>
            </a:r>
            <a:endParaRPr lang="ko-KR" altLang="en-US" b="1" i="1">
              <a:solidFill>
                <a:srgbClr val="3057b9"/>
              </a:solidFill>
            </a:endParaRPr>
          </a:p>
          <a:p>
            <a:pPr lvl="0" algn="ctr">
              <a:defRPr/>
            </a:pPr>
            <a:endParaRPr lang="ko-KR" altLang="en-US" b="1" i="1">
              <a:solidFill>
                <a:srgbClr val="3057b9"/>
              </a:solidFill>
            </a:endParaRPr>
          </a:p>
          <a:p>
            <a:pPr lvl="0">
              <a:defRPr/>
            </a:pPr>
            <a:r>
              <a:rPr lang="en-US" altLang="ko-KR" b="1"/>
              <a:t>-</a:t>
            </a:r>
            <a:r>
              <a:rPr lang="ko-KR" altLang="en-US" b="1"/>
              <a:t> 로그인</a:t>
            </a:r>
            <a:r>
              <a:rPr lang="en-US" altLang="ko-KR" b="1"/>
              <a:t>/</a:t>
            </a:r>
            <a:r>
              <a:rPr lang="ko-KR" altLang="en-US" b="1"/>
              <a:t>회원가입</a:t>
            </a:r>
            <a:endParaRPr lang="ko-KR" altLang="en-US" b="1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① 로그인 기능과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회원가입 페이지로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이동가능한 폼을 </a:t>
            </a:r>
            <a:endParaRPr lang="ko-KR" altLang="en-US"/>
          </a:p>
          <a:p>
            <a:pPr lvl="0">
              <a:defRPr/>
            </a:pPr>
            <a:r>
              <a:rPr lang="ko-KR" altLang="en-US"/>
              <a:t>드롭다운으로 구현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103553"/>
      </p:ext>
    </p:extLst>
  </p:cSld>
  <p:clrMapOvr>
    <a:masterClrMapping/>
  </p:clrMapOvr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1416" y="754148"/>
            <a:ext cx="9510584" cy="534970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681416" y="754148"/>
            <a:ext cx="9510584" cy="4591828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로그인</a:t>
                      </a: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/</a:t>
                      </a: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회원가입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6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2" name="가로 글상자 21"/>
          <p:cNvSpPr txBox="1"/>
          <p:nvPr/>
        </p:nvSpPr>
        <p:spPr>
          <a:xfrm>
            <a:off x="3037604" y="980379"/>
            <a:ext cx="523874" cy="36739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①</a:t>
            </a:r>
            <a:endParaRPr lang="ko-KR" altLang="en-US" b="1"/>
          </a:p>
        </p:txBody>
      </p:sp>
      <p:sp>
        <p:nvSpPr>
          <p:cNvPr id="25" name="가로 글상자 24"/>
          <p:cNvSpPr txBox="1"/>
          <p:nvPr/>
        </p:nvSpPr>
        <p:spPr>
          <a:xfrm>
            <a:off x="0" y="545250"/>
            <a:ext cx="2681416" cy="3567644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서비스</a:t>
            </a:r>
            <a:endParaRPr lang="ko-KR" altLang="en-US" sz="3000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 b="1"/>
              <a:t>로그인</a:t>
            </a:r>
            <a:r>
              <a:rPr lang="en-US" altLang="ko-KR" b="1"/>
              <a:t>/</a:t>
            </a:r>
            <a:r>
              <a:rPr lang="ko-KR" altLang="en-US" b="1"/>
              <a:t>회원가입</a:t>
            </a:r>
            <a:endParaRPr lang="ko-KR" altLang="en-US" b="1"/>
          </a:p>
          <a:p>
            <a:pPr lvl="0">
              <a:defRPr/>
            </a:pPr>
            <a:r>
              <a:rPr lang="en-US" altLang="ko-KR" b="1"/>
              <a:t>-</a:t>
            </a:r>
            <a:r>
              <a:rPr lang="ko-KR" altLang="en-US" b="1"/>
              <a:t> 회원가입 폼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①회원 정보를 입력 받고</a:t>
            </a:r>
            <a:br>
              <a:rPr lang="ko-KR" altLang="en-US"/>
            </a:br>
            <a:r>
              <a:rPr lang="ko-KR" altLang="en-US"/>
              <a:t>유효성 검사를 거쳐 통과한 요청에 대한 정보를 </a:t>
            </a:r>
            <a:r>
              <a:rPr lang="en-US" altLang="ko-KR"/>
              <a:t>DB</a:t>
            </a:r>
            <a:r>
              <a:rPr lang="ko-KR" altLang="en-US"/>
              <a:t>에 저장</a:t>
            </a:r>
            <a:br>
              <a:rPr lang="ko-KR" altLang="en-US"/>
            </a:br>
            <a:br>
              <a:rPr lang="ko-KR" altLang="en-US"/>
            </a:br>
            <a:r>
              <a:rPr lang="ko-KR" altLang="en-US"/>
              <a:t>② 주소 입력은 </a:t>
            </a:r>
            <a:br>
              <a:rPr lang="ko-KR" altLang="en-US"/>
            </a:br>
            <a:r>
              <a:rPr lang="en-US" altLang="ko-KR"/>
              <a:t>KAKAO API</a:t>
            </a:r>
            <a:r>
              <a:rPr lang="ko-KR" altLang="en-US"/>
              <a:t>를 활용 </a:t>
            </a: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8316770" y="1164075"/>
            <a:ext cx="3875230" cy="4181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561478" y="1012294"/>
            <a:ext cx="3875229" cy="51853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8" name="가로 글상자 37"/>
          <p:cNvSpPr txBox="1"/>
          <p:nvPr/>
        </p:nvSpPr>
        <p:spPr>
          <a:xfrm>
            <a:off x="7792896" y="1164076"/>
            <a:ext cx="523874" cy="367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②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24502867"/>
      </p:ext>
    </p:extLst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81415" y="754147"/>
            <a:ext cx="9510584" cy="5349704"/>
          </a:xfrm>
          <a:prstGeom prst="rect">
            <a:avLst/>
          </a:prstGeom>
        </p:spPr>
      </p:pic>
      <p:graphicFrame>
        <p:nvGraphicFramePr>
          <p:cNvPr id="11" name="표 10"/>
          <p:cNvGraphicFramePr>
            <a:graphicFrameLocks noGrp="1"/>
          </p:cNvGraphicFramePr>
          <p:nvPr/>
        </p:nvGraphicFramePr>
        <p:xfrm>
          <a:off x="0" y="0"/>
          <a:ext cx="12192000" cy="54525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4064000"/>
                <a:gridCol w="4064000"/>
                <a:gridCol w="4064000"/>
              </a:tblGrid>
              <a:tr h="545253"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축구장 예약 및 경기 매칭 서비스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회원관리 </a:t>
                      </a: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-</a:t>
                      </a: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rgbClr val="1d1e42"/>
                          </a:solidFill>
                        </a:rPr>
                        <a:t>1</a:t>
                      </a:r>
                      <a:endParaRPr lang="en-US" altLang="ko-KR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ffffff"/>
                    </a:solidFill>
                  </a:tcPr>
                </a:tc>
                <a:tc>
                  <a:txBody>
                    <a:bodyPr vert="horz" wrap="square" lIns="91440" tIns="45720" rIns="91440" bIns="45720" anchor="ctr" anchorCtr="0">
                      <a:spAutoFit/>
                    </a:bodyPr>
                    <a:p>
                      <a:pPr lvl="0" algn="ctr">
                        <a:defRPr/>
                      </a:pPr>
                      <a:r>
                        <a:rPr lang="ko-KR" altLang="en-US">
                          <a:solidFill>
                            <a:srgbClr val="1d1e42"/>
                          </a:solidFill>
                        </a:rPr>
                        <a:t>관리자</a:t>
                      </a:r>
                      <a:endParaRPr lang="ko-KR" altLang="en-US">
                        <a:solidFill>
                          <a:srgbClr val="1d1e42"/>
                        </a:solidFill>
                      </a:endParaRPr>
                    </a:p>
                  </a:txBody>
                  <a:tcPr marL="91440" marR="91440" anchor="ctr">
                    <a:solidFill>
                      <a:srgbClr val="00b2ff"/>
                    </a:solidFill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9790186" y="5832560"/>
            <a:ext cx="3860799" cy="365125"/>
          </a:xfrm>
          <a:prstGeom prst="rect">
            <a:avLst/>
          </a:prstGeom>
        </p:spPr>
        <p:txBody>
          <a:bodyPr vert="horz" lIns="91440" tIns="45720" rIns="91440" bIns="45720" anchor="ctr"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7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-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chemeClr val="tx1">
                  <a:tint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/>
          <a:srcRect b="67610"/>
          <a:stretch>
            <a:fillRect/>
          </a:stretch>
        </p:blipFill>
        <p:spPr>
          <a:xfrm>
            <a:off x="0" y="6018828"/>
            <a:ext cx="12192000" cy="839172"/>
          </a:xfrm>
          <a:prstGeom prst="rect">
            <a:avLst/>
          </a:prstGeom>
        </p:spPr>
      </p:pic>
      <p:sp>
        <p:nvSpPr>
          <p:cNvPr id="22" name="가로 글상자 21"/>
          <p:cNvSpPr txBox="1"/>
          <p:nvPr/>
        </p:nvSpPr>
        <p:spPr>
          <a:xfrm>
            <a:off x="9266312" y="754148"/>
            <a:ext cx="523874" cy="367393"/>
          </a:xfrm>
          <a:prstGeom prst="rect">
            <a:avLst/>
          </a:prstGeom>
        </p:spPr>
        <p:txBody>
          <a:bodyPr wrap="square">
            <a:spAutoFit/>
          </a:bodyPr>
          <a:p>
            <a:pPr lvl="0">
              <a:defRPr/>
            </a:pPr>
            <a:r>
              <a:rPr lang="ko-KR" altLang="en-US" b="1"/>
              <a:t>①</a:t>
            </a:r>
            <a:endParaRPr lang="ko-KR" altLang="en-US" b="1"/>
          </a:p>
        </p:txBody>
      </p:sp>
      <p:sp>
        <p:nvSpPr>
          <p:cNvPr id="25" name="가로 글상자 24"/>
          <p:cNvSpPr txBox="1"/>
          <p:nvPr/>
        </p:nvSpPr>
        <p:spPr>
          <a:xfrm>
            <a:off x="0" y="545250"/>
            <a:ext cx="2681416" cy="3843870"/>
          </a:xfrm>
          <a:prstGeom prst="rect">
            <a:avLst/>
          </a:prstGeom>
        </p:spPr>
        <p:txBody>
          <a:bodyPr wrap="square">
            <a:spAutoFit/>
          </a:bodyPr>
          <a:p>
            <a:pPr lvl="0" algn="ctr">
              <a:defRPr/>
            </a:pPr>
            <a:r>
              <a:rPr lang="ko-KR" altLang="en-US" sz="3000" b="1" i="1">
                <a:solidFill>
                  <a:srgbClr val="3057b9"/>
                </a:solidFill>
              </a:rPr>
              <a:t>관리자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en-US" altLang="ko-KR"/>
              <a:t>-</a:t>
            </a:r>
            <a:r>
              <a:rPr lang="ko-KR" altLang="en-US" b="1"/>
              <a:t> 회원관리</a:t>
            </a:r>
            <a:endParaRPr lang="ko-KR" altLang="en-US" b="1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① 관리자는 회원관리 페이지에 접근 가능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② 회원 목록의 회원 아이디를 클릭하면 상세 정보 페이지로 이동</a:t>
            </a: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r>
              <a:rPr lang="ko-KR" altLang="en-US"/>
              <a:t> </a:t>
            </a:r>
            <a:br>
              <a:rPr lang="ko-KR" altLang="en-US"/>
            </a:b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9790186" y="754148"/>
            <a:ext cx="1215615" cy="1705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3561478" y="2123545"/>
            <a:ext cx="6228708" cy="290997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38" name="가로 글상자 37"/>
          <p:cNvSpPr txBox="1"/>
          <p:nvPr/>
        </p:nvSpPr>
        <p:spPr>
          <a:xfrm>
            <a:off x="3037604" y="2123545"/>
            <a:ext cx="523874" cy="367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/>
              <a:t>②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4263044118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717</ep:Words>
  <ep:PresentationFormat>화면 슬라이드 쇼(4:3)</ep:PresentationFormat>
  <ep:Paragraphs>333</ep:Paragraphs>
  <ep:Slides>31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ep:HeadingPairs>
  <ep:TitlesOfParts>
    <vt:vector size="32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2023-07-16T05:34:12.097</dcterms:created>
  <dc:creator>gnfpf</dc:creator>
  <cp:lastModifiedBy>gnfpf</cp:lastModifiedBy>
  <dcterms:modified xsi:type="dcterms:W3CDTF">2023-07-31T23:09:06.035</dcterms:modified>
  <cp:revision>144</cp:revision>
  <cp:version>12.0.0.3146</cp:version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